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1" r:id="rId1"/>
  </p:sldMasterIdLst>
  <p:notesMasterIdLst>
    <p:notesMasterId r:id="rId14"/>
  </p:notesMasterIdLst>
  <p:handoutMasterIdLst>
    <p:handoutMasterId r:id="rId15"/>
  </p:handoutMasterIdLst>
  <p:sldIdLst>
    <p:sldId id="258" r:id="rId2"/>
    <p:sldId id="306" r:id="rId3"/>
    <p:sldId id="313" r:id="rId4"/>
    <p:sldId id="307" r:id="rId5"/>
    <p:sldId id="314" r:id="rId6"/>
    <p:sldId id="311" r:id="rId7"/>
    <p:sldId id="308" r:id="rId8"/>
    <p:sldId id="315" r:id="rId9"/>
    <p:sldId id="309" r:id="rId10"/>
    <p:sldId id="310" r:id="rId11"/>
    <p:sldId id="316" r:id="rId12"/>
    <p:sldId id="317" r:id="rId13"/>
  </p:sldIdLst>
  <p:sldSz cx="9144000" cy="6858000" type="screen4x3"/>
  <p:notesSz cx="6854825" cy="9664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7">
          <p15:clr>
            <a:srgbClr val="A4A3A4"/>
          </p15:clr>
        </p15:guide>
        <p15:guide id="2" orient="horz" pos="4110">
          <p15:clr>
            <a:srgbClr val="A4A3A4"/>
          </p15:clr>
        </p15:guide>
        <p15:guide id="3" orient="horz" pos="845">
          <p15:clr>
            <a:srgbClr val="A4A3A4"/>
          </p15:clr>
        </p15:guide>
        <p15:guide id="4" pos="3288">
          <p15:clr>
            <a:srgbClr val="A4A3A4"/>
          </p15:clr>
        </p15:guide>
        <p15:guide id="5" pos="113">
          <p15:clr>
            <a:srgbClr val="A4A3A4"/>
          </p15:clr>
        </p15:guide>
        <p15:guide id="6" pos="5647">
          <p15:clr>
            <a:srgbClr val="A4A3A4"/>
          </p15:clr>
        </p15:guide>
      </p15:sldGuideLst>
    </p:ext>
    <p:ext uri="{2D200454-40CA-4A62-9FC3-DE9A4176ACB9}">
      <p15:notesGuideLst xmlns:p15="http://schemas.microsoft.com/office/powerpoint/2012/main">
        <p15:guide id="1" orient="horz" pos="3044">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009999"/>
    <a:srgbClr val="A50021"/>
    <a:srgbClr val="FFCC00"/>
    <a:srgbClr val="0033CC"/>
    <a:srgbClr val="000099"/>
    <a:srgbClr val="99CC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75" autoAdjust="0"/>
  </p:normalViewPr>
  <p:slideViewPr>
    <p:cSldViewPr>
      <p:cViewPr varScale="1">
        <p:scale>
          <a:sx n="105" d="100"/>
          <a:sy n="105" d="100"/>
        </p:scale>
        <p:origin x="1710" y="114"/>
      </p:cViewPr>
      <p:guideLst>
        <p:guide orient="horz" pos="2387"/>
        <p:guide orient="horz" pos="4110"/>
        <p:guide orient="horz" pos="845"/>
        <p:guide pos="3288"/>
        <p:guide pos="113"/>
        <p:guide pos="564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4"/>
    </p:cViewPr>
  </p:sorterViewPr>
  <p:notesViewPr>
    <p:cSldViewPr>
      <p:cViewPr>
        <p:scale>
          <a:sx n="100" d="100"/>
          <a:sy n="100" d="100"/>
        </p:scale>
        <p:origin x="3468" y="72"/>
      </p:cViewPr>
      <p:guideLst>
        <p:guide orient="horz" pos="3044"/>
        <p:guide pos="215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2957730" cy="458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solidFill>
                  <a:schemeClr val="tx1"/>
                </a:solidFill>
                <a:latin typeface="Times New Roman" pitchFamily="18" charset="0"/>
              </a:defRPr>
            </a:lvl1pPr>
          </a:lstStyle>
          <a:p>
            <a:pPr>
              <a:defRPr/>
            </a:pPr>
            <a:endParaRPr lang="es-ES"/>
          </a:p>
        </p:txBody>
      </p:sp>
      <p:sp>
        <p:nvSpPr>
          <p:cNvPr id="176131" name="Rectangle 3"/>
          <p:cNvSpPr>
            <a:spLocks noGrp="1" noChangeArrowheads="1"/>
          </p:cNvSpPr>
          <p:nvPr>
            <p:ph type="dt" sz="quarter" idx="1"/>
          </p:nvPr>
        </p:nvSpPr>
        <p:spPr bwMode="auto">
          <a:xfrm>
            <a:off x="3868534" y="0"/>
            <a:ext cx="2956144" cy="458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solidFill>
                  <a:schemeClr val="tx1"/>
                </a:solidFill>
                <a:latin typeface="Times New Roman" pitchFamily="18" charset="0"/>
              </a:defRPr>
            </a:lvl1pPr>
          </a:lstStyle>
          <a:p>
            <a:pPr>
              <a:defRPr/>
            </a:pPr>
            <a:endParaRPr lang="es-ES"/>
          </a:p>
        </p:txBody>
      </p:sp>
      <p:sp>
        <p:nvSpPr>
          <p:cNvPr id="176132" name="Rectangle 4"/>
          <p:cNvSpPr>
            <a:spLocks noGrp="1" noChangeArrowheads="1"/>
          </p:cNvSpPr>
          <p:nvPr>
            <p:ph type="ftr" sz="quarter" idx="2"/>
          </p:nvPr>
        </p:nvSpPr>
        <p:spPr bwMode="auto">
          <a:xfrm>
            <a:off x="0" y="9181942"/>
            <a:ext cx="2957730" cy="4605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solidFill>
                  <a:schemeClr val="tx1"/>
                </a:solidFill>
                <a:latin typeface="Times New Roman" pitchFamily="18" charset="0"/>
              </a:defRPr>
            </a:lvl1pPr>
          </a:lstStyle>
          <a:p>
            <a:pPr>
              <a:defRPr/>
            </a:pPr>
            <a:endParaRPr lang="es-ES"/>
          </a:p>
        </p:txBody>
      </p:sp>
      <p:sp>
        <p:nvSpPr>
          <p:cNvPr id="176133" name="Rectangle 5"/>
          <p:cNvSpPr>
            <a:spLocks noGrp="1" noChangeArrowheads="1"/>
          </p:cNvSpPr>
          <p:nvPr>
            <p:ph type="sldNum" sz="quarter" idx="3"/>
          </p:nvPr>
        </p:nvSpPr>
        <p:spPr bwMode="auto">
          <a:xfrm>
            <a:off x="3868534" y="9181942"/>
            <a:ext cx="2956144" cy="4605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solidFill>
                  <a:schemeClr val="tx1"/>
                </a:solidFill>
                <a:latin typeface="Times New Roman" pitchFamily="18" charset="0"/>
              </a:defRPr>
            </a:lvl1pPr>
          </a:lstStyle>
          <a:p>
            <a:pPr>
              <a:defRPr/>
            </a:pPr>
            <a:fld id="{6C818C55-D19A-460F-915F-8EDDA844A909}" type="slidenum">
              <a:rPr lang="es-ES"/>
              <a:pPr>
                <a:defRPr/>
              </a:pPr>
              <a:t>‹Nº›</a:t>
            </a:fld>
            <a:endParaRPr lang="es-ES"/>
          </a:p>
        </p:txBody>
      </p:sp>
    </p:spTree>
    <p:extLst>
      <p:ext uri="{BB962C8B-B14F-4D97-AF65-F5344CB8AC3E}">
        <p14:creationId xmlns:p14="http://schemas.microsoft.com/office/powerpoint/2010/main" val="320049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100046"/>
            <a:ext cx="2970424" cy="277903"/>
          </a:xfrm>
          <a:prstGeom prst="rect">
            <a:avLst/>
          </a:prstGeom>
          <a:noFill/>
          <a:ln w="9525">
            <a:noFill/>
            <a:miter lim="800000"/>
            <a:headEnd/>
            <a:tailEnd/>
          </a:ln>
          <a:effectLst/>
        </p:spPr>
        <p:txBody>
          <a:bodyPr vert="horz" wrap="square" lIns="94348" tIns="47174" rIns="94348" bIns="47174" numCol="1" anchor="ctr" anchorCtr="0" compatLnSpc="1">
            <a:prstTxWarp prst="textNoShape">
              <a:avLst/>
            </a:prstTxWarp>
            <a:spAutoFit/>
          </a:bodyPr>
          <a:lstStyle>
            <a:lvl1pPr defTabSz="942975">
              <a:spcBef>
                <a:spcPct val="50000"/>
              </a:spcBef>
              <a:defRPr sz="1200" i="0">
                <a:solidFill>
                  <a:schemeClr val="tx1"/>
                </a:solidFill>
                <a:latin typeface="Times New Roman" pitchFamily="18" charset="0"/>
              </a:defRPr>
            </a:lvl1pPr>
          </a:lstStyle>
          <a:p>
            <a:pPr>
              <a:defRPr/>
            </a:pPr>
            <a:endParaRPr lang="es-ES_tradnl"/>
          </a:p>
        </p:txBody>
      </p:sp>
      <p:sp>
        <p:nvSpPr>
          <p:cNvPr id="45059" name="Rectangle 3"/>
          <p:cNvSpPr>
            <a:spLocks noGrp="1" noChangeArrowheads="1"/>
          </p:cNvSpPr>
          <p:nvPr>
            <p:ph type="dt" idx="1"/>
          </p:nvPr>
        </p:nvSpPr>
        <p:spPr bwMode="auto">
          <a:xfrm>
            <a:off x="3884401" y="100046"/>
            <a:ext cx="2970424" cy="277903"/>
          </a:xfrm>
          <a:prstGeom prst="rect">
            <a:avLst/>
          </a:prstGeom>
          <a:noFill/>
          <a:ln w="9525">
            <a:noFill/>
            <a:miter lim="800000"/>
            <a:headEnd/>
            <a:tailEnd/>
          </a:ln>
          <a:effectLst/>
        </p:spPr>
        <p:txBody>
          <a:bodyPr vert="horz" wrap="square" lIns="94348" tIns="47174" rIns="94348" bIns="47174" numCol="1" anchor="ctr" anchorCtr="0" compatLnSpc="1">
            <a:prstTxWarp prst="textNoShape">
              <a:avLst/>
            </a:prstTxWarp>
            <a:spAutoFit/>
          </a:bodyPr>
          <a:lstStyle>
            <a:lvl1pPr algn="r" defTabSz="942975">
              <a:spcBef>
                <a:spcPct val="50000"/>
              </a:spcBef>
              <a:defRPr sz="1200" i="0">
                <a:solidFill>
                  <a:schemeClr val="tx1"/>
                </a:solidFill>
                <a:latin typeface="Times New Roman" pitchFamily="18" charset="0"/>
              </a:defRPr>
            </a:lvl1pPr>
          </a:lstStyle>
          <a:p>
            <a:pPr>
              <a:defRPr/>
            </a:pPr>
            <a:endParaRPr lang="es-ES_tradnl"/>
          </a:p>
        </p:txBody>
      </p:sp>
      <p:sp>
        <p:nvSpPr>
          <p:cNvPr id="13316" name="Rectangle 4"/>
          <p:cNvSpPr>
            <a:spLocks noGrp="1" noRot="1" noChangeAspect="1" noChangeArrowheads="1" noTextEdit="1"/>
          </p:cNvSpPr>
          <p:nvPr>
            <p:ph type="sldImg" idx="2"/>
          </p:nvPr>
        </p:nvSpPr>
        <p:spPr bwMode="auto">
          <a:xfrm>
            <a:off x="1011238" y="723900"/>
            <a:ext cx="4832350" cy="3625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5"/>
          <p:cNvSpPr>
            <a:spLocks noGrp="1" noChangeArrowheads="1"/>
          </p:cNvSpPr>
          <p:nvPr>
            <p:ph type="body" sz="quarter" idx="3"/>
          </p:nvPr>
        </p:nvSpPr>
        <p:spPr bwMode="auto">
          <a:xfrm>
            <a:off x="915564" y="6147233"/>
            <a:ext cx="5023698" cy="1230716"/>
          </a:xfrm>
          <a:prstGeom prst="rect">
            <a:avLst/>
          </a:prstGeom>
          <a:noFill/>
          <a:ln w="9525">
            <a:noFill/>
            <a:miter lim="800000"/>
            <a:headEnd/>
            <a:tailEnd/>
          </a:ln>
          <a:effectLst/>
        </p:spPr>
        <p:txBody>
          <a:bodyPr vert="horz" wrap="square" lIns="94348" tIns="47174" rIns="94348" bIns="47174" numCol="1" anchor="ctr" anchorCtr="0" compatLnSpc="1">
            <a:prstTxWarp prst="textNoShape">
              <a:avLst/>
            </a:prstTxWarp>
            <a:spAutoFit/>
          </a:bodyPr>
          <a:lstStyle/>
          <a:p>
            <a:pPr lvl="0"/>
            <a:r>
              <a:rPr lang="es-ES_tradnl" noProof="0" smtClean="0"/>
              <a:t>Haga clic para modificar el estilo de texto del patrón</a:t>
            </a:r>
          </a:p>
          <a:p>
            <a:pPr lvl="1"/>
            <a:r>
              <a:rPr lang="es-ES_tradnl" noProof="0" smtClean="0"/>
              <a:t>Segundo nivel</a:t>
            </a:r>
          </a:p>
          <a:p>
            <a:pPr lvl="2"/>
            <a:r>
              <a:rPr lang="es-ES_tradnl" noProof="0" smtClean="0"/>
              <a:t>Tercer nivel</a:t>
            </a:r>
          </a:p>
          <a:p>
            <a:pPr lvl="3"/>
            <a:r>
              <a:rPr lang="es-ES_tradnl" noProof="0" smtClean="0"/>
              <a:t>Cuarto nivel</a:t>
            </a:r>
          </a:p>
          <a:p>
            <a:pPr lvl="4"/>
            <a:r>
              <a:rPr lang="es-ES_tradnl" noProof="0" smtClean="0"/>
              <a:t>Quinto nivel</a:t>
            </a:r>
          </a:p>
        </p:txBody>
      </p:sp>
      <p:sp>
        <p:nvSpPr>
          <p:cNvPr id="45062" name="Rectangle 6"/>
          <p:cNvSpPr>
            <a:spLocks noGrp="1" noChangeArrowheads="1"/>
          </p:cNvSpPr>
          <p:nvPr>
            <p:ph type="ftr" sz="quarter" idx="4"/>
          </p:nvPr>
        </p:nvSpPr>
        <p:spPr bwMode="auto">
          <a:xfrm>
            <a:off x="0" y="9386797"/>
            <a:ext cx="2970424" cy="27790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spAutoFit/>
          </a:bodyPr>
          <a:lstStyle>
            <a:lvl1pPr defTabSz="942975">
              <a:spcBef>
                <a:spcPct val="50000"/>
              </a:spcBef>
              <a:defRPr sz="1200" i="0">
                <a:solidFill>
                  <a:schemeClr val="tx1"/>
                </a:solidFill>
                <a:latin typeface="Times New Roman" pitchFamily="18" charset="0"/>
              </a:defRPr>
            </a:lvl1pPr>
          </a:lstStyle>
          <a:p>
            <a:pPr>
              <a:defRPr/>
            </a:pPr>
            <a:endParaRPr lang="es-ES_tradnl"/>
          </a:p>
        </p:txBody>
      </p:sp>
      <p:sp>
        <p:nvSpPr>
          <p:cNvPr id="45063" name="Rectangle 7"/>
          <p:cNvSpPr>
            <a:spLocks noGrp="1" noChangeArrowheads="1"/>
          </p:cNvSpPr>
          <p:nvPr>
            <p:ph type="sldNum" sz="quarter" idx="5"/>
          </p:nvPr>
        </p:nvSpPr>
        <p:spPr bwMode="auto">
          <a:xfrm>
            <a:off x="3884401" y="9386797"/>
            <a:ext cx="2970424" cy="27790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spAutoFit/>
          </a:bodyPr>
          <a:lstStyle>
            <a:lvl1pPr algn="r" defTabSz="942975">
              <a:spcBef>
                <a:spcPct val="50000"/>
              </a:spcBef>
              <a:defRPr sz="1200" i="0">
                <a:solidFill>
                  <a:schemeClr val="tx1"/>
                </a:solidFill>
                <a:latin typeface="Times New Roman" pitchFamily="18" charset="0"/>
              </a:defRPr>
            </a:lvl1pPr>
          </a:lstStyle>
          <a:p>
            <a:pPr>
              <a:defRPr/>
            </a:pPr>
            <a:fld id="{401C5D1B-76A3-4B6C-B843-51B340E8F915}" type="slidenum">
              <a:rPr lang="es-ES_tradnl"/>
              <a:pPr>
                <a:defRPr/>
              </a:pPr>
              <a:t>‹Nº›</a:t>
            </a:fld>
            <a:endParaRPr lang="es-ES_tradnl"/>
          </a:p>
        </p:txBody>
      </p:sp>
    </p:spTree>
    <p:extLst>
      <p:ext uri="{BB962C8B-B14F-4D97-AF65-F5344CB8AC3E}">
        <p14:creationId xmlns:p14="http://schemas.microsoft.com/office/powerpoint/2010/main" val="3333464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2</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3</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1118908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4</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179726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5</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4223136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6</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516935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7</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961652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8</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820240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sz="4000" i="1">
                <a:solidFill>
                  <a:schemeClr val="bg1"/>
                </a:solidFill>
                <a:latin typeface="Arial" charset="0"/>
              </a:defRPr>
            </a:lvl1pPr>
            <a:lvl2pPr marL="742950" indent="-285750" defTabSz="942975">
              <a:defRPr sz="4000" i="1">
                <a:solidFill>
                  <a:schemeClr val="bg1"/>
                </a:solidFill>
                <a:latin typeface="Arial" charset="0"/>
              </a:defRPr>
            </a:lvl2pPr>
            <a:lvl3pPr marL="1143000" indent="-228600" defTabSz="942975">
              <a:defRPr sz="4000" i="1">
                <a:solidFill>
                  <a:schemeClr val="bg1"/>
                </a:solidFill>
                <a:latin typeface="Arial" charset="0"/>
              </a:defRPr>
            </a:lvl3pPr>
            <a:lvl4pPr marL="1600200" indent="-228600" defTabSz="942975">
              <a:defRPr sz="4000" i="1">
                <a:solidFill>
                  <a:schemeClr val="bg1"/>
                </a:solidFill>
                <a:latin typeface="Arial" charset="0"/>
              </a:defRPr>
            </a:lvl4pPr>
            <a:lvl5pPr marL="2057400" indent="-228600" defTabSz="942975">
              <a:defRPr sz="4000" i="1">
                <a:solidFill>
                  <a:schemeClr val="bg1"/>
                </a:solidFill>
                <a:latin typeface="Arial" charset="0"/>
              </a:defRPr>
            </a:lvl5pPr>
            <a:lvl6pPr marL="2514600" indent="-228600" defTabSz="942975" eaLnBrk="0" fontAlgn="base" hangingPunct="0">
              <a:spcBef>
                <a:spcPct val="0"/>
              </a:spcBef>
              <a:spcAft>
                <a:spcPct val="0"/>
              </a:spcAft>
              <a:defRPr sz="4000" i="1">
                <a:solidFill>
                  <a:schemeClr val="bg1"/>
                </a:solidFill>
                <a:latin typeface="Arial" charset="0"/>
              </a:defRPr>
            </a:lvl6pPr>
            <a:lvl7pPr marL="2971800" indent="-228600" defTabSz="942975" eaLnBrk="0" fontAlgn="base" hangingPunct="0">
              <a:spcBef>
                <a:spcPct val="0"/>
              </a:spcBef>
              <a:spcAft>
                <a:spcPct val="0"/>
              </a:spcAft>
              <a:defRPr sz="4000" i="1">
                <a:solidFill>
                  <a:schemeClr val="bg1"/>
                </a:solidFill>
                <a:latin typeface="Arial" charset="0"/>
              </a:defRPr>
            </a:lvl7pPr>
            <a:lvl8pPr marL="3429000" indent="-228600" defTabSz="942975" eaLnBrk="0" fontAlgn="base" hangingPunct="0">
              <a:spcBef>
                <a:spcPct val="0"/>
              </a:spcBef>
              <a:spcAft>
                <a:spcPct val="0"/>
              </a:spcAft>
              <a:defRPr sz="4000" i="1">
                <a:solidFill>
                  <a:schemeClr val="bg1"/>
                </a:solidFill>
                <a:latin typeface="Arial" charset="0"/>
              </a:defRPr>
            </a:lvl8pPr>
            <a:lvl9pPr marL="3886200" indent="-228600" defTabSz="942975" eaLnBrk="0" fontAlgn="base" hangingPunct="0">
              <a:spcBef>
                <a:spcPct val="0"/>
              </a:spcBef>
              <a:spcAft>
                <a:spcPct val="0"/>
              </a:spcAft>
              <a:defRPr sz="4000" i="1">
                <a:solidFill>
                  <a:schemeClr val="bg1"/>
                </a:solidFill>
                <a:latin typeface="Arial" charset="0"/>
              </a:defRPr>
            </a:lvl9pPr>
          </a:lstStyle>
          <a:p>
            <a:fld id="{90E3FCAF-C529-4911-82A1-2CBE46C44A18}" type="slidenum">
              <a:rPr lang="es-ES_tradnl" sz="1200" i="0" smtClean="0">
                <a:solidFill>
                  <a:schemeClr val="tx1"/>
                </a:solidFill>
                <a:latin typeface="Times New Roman" pitchFamily="18" charset="0"/>
              </a:rPr>
              <a:pPr/>
              <a:t>9</a:t>
            </a:fld>
            <a:endParaRPr lang="es-ES_tradnl" sz="1200" i="0" smtClean="0">
              <a:solidFill>
                <a:schemeClr val="tx1"/>
              </a:solidFill>
              <a:latin typeface="Times New Roman"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5564" y="6623639"/>
            <a:ext cx="5023698" cy="2779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smtClean="0"/>
          </a:p>
        </p:txBody>
      </p:sp>
    </p:spTree>
    <p:extLst>
      <p:ext uri="{BB962C8B-B14F-4D97-AF65-F5344CB8AC3E}">
        <p14:creationId xmlns:p14="http://schemas.microsoft.com/office/powerpoint/2010/main" val="325486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963664-6BF7-4635-B6B7-F573024AC811}" type="slidenum">
              <a:rPr lang="en-US" smtClean="0"/>
              <a:pPr>
                <a:defRPr/>
              </a:pPr>
              <a:t>‹Nº›</a:t>
            </a:fld>
            <a:endParaRPr lang="en-US"/>
          </a:p>
        </p:txBody>
      </p:sp>
    </p:spTree>
    <p:extLst>
      <p:ext uri="{BB962C8B-B14F-4D97-AF65-F5344CB8AC3E}">
        <p14:creationId xmlns:p14="http://schemas.microsoft.com/office/powerpoint/2010/main" val="216637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s-ES" smtClean="0"/>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a:xfrm>
            <a:off x="2914357" y="6041361"/>
            <a:ext cx="732659" cy="365125"/>
          </a:xfrm>
        </p:spPr>
        <p:txBody>
          <a:bodyPr/>
          <a:lstStyle/>
          <a:p>
            <a:pPr>
              <a:defRPr/>
            </a:pPr>
            <a:endParaRPr lang="en-US"/>
          </a:p>
        </p:txBody>
      </p:sp>
      <p:sp>
        <p:nvSpPr>
          <p:cNvPr id="6" name="Footer Placeholder 5"/>
          <p:cNvSpPr>
            <a:spLocks noGrp="1"/>
          </p:cNvSpPr>
          <p:nvPr>
            <p:ph type="ftr" sz="quarter" idx="11"/>
          </p:nvPr>
        </p:nvSpPr>
        <p:spPr>
          <a:xfrm>
            <a:off x="442797" y="6041361"/>
            <a:ext cx="2471560" cy="365125"/>
          </a:xfrm>
        </p:spPr>
        <p:txBody>
          <a:bodyPr/>
          <a:lstStyle/>
          <a:p>
            <a:pPr>
              <a:defRPr/>
            </a:pPr>
            <a:endParaRPr lang="en-US"/>
          </a:p>
        </p:txBody>
      </p:sp>
      <p:sp>
        <p:nvSpPr>
          <p:cNvPr id="7" name="Slide Number Placeholder 6"/>
          <p:cNvSpPr>
            <a:spLocks noGrp="1"/>
          </p:cNvSpPr>
          <p:nvPr>
            <p:ph type="sldNum" sz="quarter" idx="12"/>
          </p:nvPr>
        </p:nvSpPr>
        <p:spPr>
          <a:xfrm>
            <a:off x="3647017" y="5915887"/>
            <a:ext cx="796616" cy="490599"/>
          </a:xfrm>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2549085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3229578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s-ES" smtClean="0"/>
              <a:t>Editar el estilo de texto del patrón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83039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s-ES" smtClean="0"/>
              <a:t>Haga clic para modificar el estilo de título del patrón</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s-ES" smtClean="0"/>
              <a:t>Editar el estilo de texto del patrón</a:t>
            </a:r>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2266362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A0A96B9-6AE9-4458-B4BF-F1E08EE69906}" type="slidenum">
              <a:rPr lang="en-US" smtClean="0"/>
              <a:pPr>
                <a:defRPr/>
              </a:pPr>
              <a:t>‹Nº›</a:t>
            </a:fld>
            <a:endParaRPr lang="en-US"/>
          </a:p>
        </p:txBody>
      </p:sp>
    </p:spTree>
    <p:extLst>
      <p:ext uri="{BB962C8B-B14F-4D97-AF65-F5344CB8AC3E}">
        <p14:creationId xmlns:p14="http://schemas.microsoft.com/office/powerpoint/2010/main" val="2328007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561430D-5D1A-477E-8FFA-36612DF6FD27}" type="slidenum">
              <a:rPr lang="en-US" smtClean="0"/>
              <a:pPr>
                <a:defRPr/>
              </a:pPr>
              <a:t>‹Nº›</a:t>
            </a:fld>
            <a:endParaRPr lang="en-US"/>
          </a:p>
        </p:txBody>
      </p:sp>
    </p:spTree>
    <p:extLst>
      <p:ext uri="{BB962C8B-B14F-4D97-AF65-F5344CB8AC3E}">
        <p14:creationId xmlns:p14="http://schemas.microsoft.com/office/powerpoint/2010/main" val="1115346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1828800" y="533400"/>
            <a:ext cx="7010400" cy="1143000"/>
          </a:xfrm>
        </p:spPr>
        <p:txBody>
          <a:bodyPr/>
          <a:lstStyle/>
          <a:p>
            <a:r>
              <a:rPr lang="es-ES" smtClean="0"/>
              <a:t>Haga clic para modificar el estilo de título del patrón</a:t>
            </a:r>
            <a:endParaRPr lang="es-ES"/>
          </a:p>
        </p:txBody>
      </p:sp>
      <p:sp>
        <p:nvSpPr>
          <p:cNvPr id="3" name="2 Marcador de SmartArt"/>
          <p:cNvSpPr>
            <a:spLocks noGrp="1"/>
          </p:cNvSpPr>
          <p:nvPr>
            <p:ph type="dgm" idx="1"/>
          </p:nvPr>
        </p:nvSpPr>
        <p:spPr>
          <a:xfrm>
            <a:off x="1828800" y="1752600"/>
            <a:ext cx="7010400" cy="4038600"/>
          </a:xfrm>
        </p:spPr>
        <p:txBody>
          <a:bodyPr/>
          <a:lstStyle/>
          <a:p>
            <a:pPr lvl="0"/>
            <a:endParaRPr lang="es-E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C06F118D-0624-4182-9AED-A3E5A955EB78}" type="slidenum">
              <a:rPr lang="en-US"/>
              <a:pPr>
                <a:defRPr/>
              </a:pPr>
              <a:t>‹Nº›</a:t>
            </a:fld>
            <a:endParaRPr lang="en-US"/>
          </a:p>
        </p:txBody>
      </p:sp>
    </p:spTree>
    <p:extLst>
      <p:ext uri="{BB962C8B-B14F-4D97-AF65-F5344CB8AC3E}">
        <p14:creationId xmlns:p14="http://schemas.microsoft.com/office/powerpoint/2010/main" val="124018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pie de página 2"/>
          <p:cNvSpPr>
            <a:spLocks noGrp="1"/>
          </p:cNvSpPr>
          <p:nvPr>
            <p:ph type="ftr" sz="quarter" idx="10"/>
          </p:nvPr>
        </p:nvSpPr>
        <p:spPr/>
        <p:txBody>
          <a:bodyPr/>
          <a:lstStyle/>
          <a:p>
            <a:pPr>
              <a:defRPr/>
            </a:pPr>
            <a:endParaRPr lang="en-US"/>
          </a:p>
        </p:txBody>
      </p:sp>
      <p:sp>
        <p:nvSpPr>
          <p:cNvPr id="4" name="Marcador de fecha 3"/>
          <p:cNvSpPr>
            <a:spLocks noGrp="1"/>
          </p:cNvSpPr>
          <p:nvPr>
            <p:ph type="dt" sz="half" idx="11"/>
          </p:nvPr>
        </p:nvSpPr>
        <p:spPr/>
        <p:txBody>
          <a:bodyPr/>
          <a:lstStyle/>
          <a:p>
            <a:pPr>
              <a:defRPr/>
            </a:pPr>
            <a:endParaRPr lang="en-US"/>
          </a:p>
        </p:txBody>
      </p:sp>
      <p:sp>
        <p:nvSpPr>
          <p:cNvPr id="5" name="Marcador de número de diapositiva 4"/>
          <p:cNvSpPr>
            <a:spLocks noGrp="1"/>
          </p:cNvSpPr>
          <p:nvPr>
            <p:ph type="sldNum" sz="quarter" idx="12"/>
          </p:nvPr>
        </p:nvSpPr>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248596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2803D33-3F0D-4FEC-AFA8-85F80947FADD}" type="slidenum">
              <a:rPr lang="en-US" smtClean="0"/>
              <a:pPr>
                <a:defRPr/>
              </a:pPr>
              <a:t>‹Nº›</a:t>
            </a:fld>
            <a:endParaRPr lang="en-US"/>
          </a:p>
        </p:txBody>
      </p:sp>
    </p:spTree>
    <p:extLst>
      <p:ext uri="{BB962C8B-B14F-4D97-AF65-F5344CB8AC3E}">
        <p14:creationId xmlns:p14="http://schemas.microsoft.com/office/powerpoint/2010/main" val="1113971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27A350A-CF0A-4F21-9BCE-6ACDA5B35DB6}" type="slidenum">
              <a:rPr lang="en-US" smtClean="0"/>
              <a:pPr>
                <a:defRPr/>
              </a:pPr>
              <a:t>‹Nº›</a:t>
            </a:fld>
            <a:endParaRPr lang="en-US"/>
          </a:p>
        </p:txBody>
      </p:sp>
    </p:spTree>
    <p:extLst>
      <p:ext uri="{BB962C8B-B14F-4D97-AF65-F5344CB8AC3E}">
        <p14:creationId xmlns:p14="http://schemas.microsoft.com/office/powerpoint/2010/main" val="1822018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E33673-9106-425E-9E11-65F28251022C}" type="slidenum">
              <a:rPr lang="en-US" smtClean="0"/>
              <a:pPr>
                <a:defRPr/>
              </a:pPr>
              <a:t>‹Nº›</a:t>
            </a:fld>
            <a:endParaRPr lang="en-US"/>
          </a:p>
        </p:txBody>
      </p:sp>
    </p:spTree>
    <p:extLst>
      <p:ext uri="{BB962C8B-B14F-4D97-AF65-F5344CB8AC3E}">
        <p14:creationId xmlns:p14="http://schemas.microsoft.com/office/powerpoint/2010/main" val="365732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4CA62713-1791-4E5A-AD3D-EA6D45B4BEE7}" type="slidenum">
              <a:rPr lang="en-US" smtClean="0"/>
              <a:pPr>
                <a:defRPr/>
              </a:pPr>
              <a:t>‹Nº›</a:t>
            </a:fld>
            <a:endParaRPr lang="en-US"/>
          </a:p>
        </p:txBody>
      </p:sp>
    </p:spTree>
    <p:extLst>
      <p:ext uri="{BB962C8B-B14F-4D97-AF65-F5344CB8AC3E}">
        <p14:creationId xmlns:p14="http://schemas.microsoft.com/office/powerpoint/2010/main" val="173843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1459640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ECF7C3F-AA29-472F-B74C-3A695E222DFD}" type="slidenum">
              <a:rPr lang="en-US" smtClean="0"/>
              <a:pPr>
                <a:defRPr/>
              </a:pPr>
              <a:t>‹Nº›</a:t>
            </a:fld>
            <a:endParaRPr lang="en-US"/>
          </a:p>
        </p:txBody>
      </p:sp>
    </p:spTree>
    <p:extLst>
      <p:ext uri="{BB962C8B-B14F-4D97-AF65-F5344CB8AC3E}">
        <p14:creationId xmlns:p14="http://schemas.microsoft.com/office/powerpoint/2010/main" val="207230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C7E56FD-5B42-481F-BE26-801F0E052C2D}" type="slidenum">
              <a:rPr lang="en-US" smtClean="0"/>
              <a:pPr>
                <a:defRPr/>
              </a:pPr>
              <a:t>‹Nº›</a:t>
            </a:fld>
            <a:endParaRPr lang="en-US"/>
          </a:p>
        </p:txBody>
      </p:sp>
    </p:spTree>
    <p:extLst>
      <p:ext uri="{BB962C8B-B14F-4D97-AF65-F5344CB8AC3E}">
        <p14:creationId xmlns:p14="http://schemas.microsoft.com/office/powerpoint/2010/main" val="1103050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pPr>
              <a:defRPr/>
            </a:pPr>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pPr>
              <a:defRPr/>
            </a:pPr>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pPr>
              <a:defRPr/>
            </a:pPr>
            <a:fld id="{107760D4-8B95-42F8-89D6-C908A0CAC4B2}" type="slidenum">
              <a:rPr lang="en-US" smtClean="0"/>
              <a:pPr>
                <a:defRPr/>
              </a:pPr>
              <a:t>‹Nº›</a:t>
            </a:fld>
            <a:endParaRPr lang="en-US"/>
          </a:p>
        </p:txBody>
      </p:sp>
    </p:spTree>
    <p:extLst>
      <p:ext uri="{BB962C8B-B14F-4D97-AF65-F5344CB8AC3E}">
        <p14:creationId xmlns:p14="http://schemas.microsoft.com/office/powerpoint/2010/main" val="409182329"/>
      </p:ext>
    </p:extLst>
  </p:cSld>
  <p:clrMap bg1="dk1" tx1="lt1" bg2="dk2" tx2="lt2" accent1="accent1" accent2="accent2" accent3="accent3" accent4="accent4" accent5="accent5" accent6="accent6" hlink="hlink" folHlink="folHlink"/>
  <p:sldLayoutIdLst>
    <p:sldLayoutId id="2147483712" r:id="rId1"/>
    <p:sldLayoutId id="2147483727"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9.png"/><Relationship Id="rId1" Type="http://schemas.openxmlformats.org/officeDocument/2006/relationships/slideLayout" Target="../slideLayouts/slideLayout3.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26" Type="http://schemas.openxmlformats.org/officeDocument/2006/relationships/image" Target="../media/image23.jpeg"/><Relationship Id="rId3" Type="http://schemas.openxmlformats.org/officeDocument/2006/relationships/notesSlide" Target="../notesSlides/notesSlide1.xml"/><Relationship Id="rId21" Type="http://schemas.openxmlformats.org/officeDocument/2006/relationships/image" Target="../media/image18.jpe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5" Type="http://schemas.openxmlformats.org/officeDocument/2006/relationships/image" Target="../media/image22.png"/><Relationship Id="rId2" Type="http://schemas.openxmlformats.org/officeDocument/2006/relationships/slideLayout" Target="../slideLayouts/slideLayout16.xml"/><Relationship Id="rId16" Type="http://schemas.openxmlformats.org/officeDocument/2006/relationships/image" Target="../media/image13.png"/><Relationship Id="rId20" Type="http://schemas.openxmlformats.org/officeDocument/2006/relationships/image" Target="../media/image17.wmf"/><Relationship Id="rId1" Type="http://schemas.openxmlformats.org/officeDocument/2006/relationships/vmlDrawing" Target="../drawings/vmlDrawing1.vml"/><Relationship Id="rId6" Type="http://schemas.openxmlformats.org/officeDocument/2006/relationships/image" Target="../media/image3.png"/><Relationship Id="rId11" Type="http://schemas.openxmlformats.org/officeDocument/2006/relationships/image" Target="../media/image8.png"/><Relationship Id="rId24" Type="http://schemas.openxmlformats.org/officeDocument/2006/relationships/image" Target="../media/image21.png"/><Relationship Id="rId5" Type="http://schemas.openxmlformats.org/officeDocument/2006/relationships/image" Target="../media/image2.png"/><Relationship Id="rId15" Type="http://schemas.openxmlformats.org/officeDocument/2006/relationships/image" Target="../media/image12.png"/><Relationship Id="rId23" Type="http://schemas.openxmlformats.org/officeDocument/2006/relationships/image" Target="../media/image20.png"/><Relationship Id="rId10" Type="http://schemas.openxmlformats.org/officeDocument/2006/relationships/image" Target="../media/image7.png"/><Relationship Id="rId19" Type="http://schemas.openxmlformats.org/officeDocument/2006/relationships/image" Target="../media/image16.wmf"/><Relationship Id="rId4" Type="http://schemas.openxmlformats.org/officeDocument/2006/relationships/oleObject" Target="../embeddings/oleObject1.bin"/><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image" Target="../media/image19.jpeg"/><Relationship Id="rId27" Type="http://schemas.openxmlformats.org/officeDocument/2006/relationships/image" Target="../media/image2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5" name="Rectangle 35"/>
          <p:cNvSpPr>
            <a:spLocks noGrp="1" noChangeArrowheads="1"/>
          </p:cNvSpPr>
          <p:nvPr>
            <p:ph type="ctrTitle"/>
          </p:nvPr>
        </p:nvSpPr>
        <p:spPr>
          <a:xfrm>
            <a:off x="539552" y="452438"/>
            <a:ext cx="8604448" cy="3336925"/>
          </a:xfrm>
        </p:spPr>
        <p:txBody>
          <a:bodyPr/>
          <a:lstStyle/>
          <a:p>
            <a:pPr algn="ctr">
              <a:defRPr/>
            </a:pPr>
            <a:r>
              <a:rPr lang="es-ES_tradnl" sz="4800" dirty="0" smtClean="0">
                <a:solidFill>
                  <a:srgbClr val="FFFF00"/>
                </a:solidFill>
              </a:rPr>
              <a:t>Presentación Destinos Erasmus y Doble Titulación</a:t>
            </a:r>
            <a:br>
              <a:rPr lang="es-ES_tradnl" sz="4800" dirty="0" smtClean="0">
                <a:solidFill>
                  <a:srgbClr val="FFFF00"/>
                </a:solidFill>
              </a:rPr>
            </a:br>
            <a:r>
              <a:rPr lang="es-ES_tradnl" sz="4800" dirty="0" smtClean="0">
                <a:solidFill>
                  <a:srgbClr val="FFFF00"/>
                </a:solidFill>
              </a:rPr>
              <a:t>Lista definitiva</a:t>
            </a:r>
            <a:r>
              <a:rPr lang="es-ES_tradnl" dirty="0" smtClean="0"/>
              <a:t/>
            </a:r>
            <a:br>
              <a:rPr lang="es-ES_tradnl" dirty="0" smtClean="0"/>
            </a:br>
            <a:r>
              <a:rPr lang="es-ES_tradnl" dirty="0" smtClean="0"/>
              <a:t>Curso 2022-2023</a:t>
            </a:r>
          </a:p>
        </p:txBody>
      </p:sp>
      <p:sp>
        <p:nvSpPr>
          <p:cNvPr id="5156" name="Rectangle 36"/>
          <p:cNvSpPr>
            <a:spLocks noGrp="1" noChangeArrowheads="1"/>
          </p:cNvSpPr>
          <p:nvPr>
            <p:ph type="subTitle" idx="1"/>
          </p:nvPr>
        </p:nvSpPr>
        <p:spPr>
          <a:xfrm>
            <a:off x="1619250" y="6021288"/>
            <a:ext cx="7200900" cy="648072"/>
          </a:xfrm>
        </p:spPr>
        <p:txBody>
          <a:bodyPr>
            <a:normAutofit lnSpcReduction="10000"/>
          </a:bodyPr>
          <a:lstStyle/>
          <a:p>
            <a:pPr algn="ctr">
              <a:spcAft>
                <a:spcPct val="20000"/>
              </a:spcAft>
              <a:defRPr/>
            </a:pPr>
            <a:r>
              <a:rPr lang="es-ES_tradnl" sz="1600" dirty="0" smtClean="0"/>
              <a:t>Subdirección de Relaciones Internacionales</a:t>
            </a:r>
          </a:p>
          <a:p>
            <a:pPr algn="ctr">
              <a:spcAft>
                <a:spcPct val="20000"/>
              </a:spcAft>
              <a:defRPr/>
            </a:pPr>
            <a:r>
              <a:rPr lang="es-ES_tradnl" sz="1600" dirty="0">
                <a:solidFill>
                  <a:srgbClr val="FFFFCC"/>
                </a:solidFill>
              </a:rPr>
              <a:t>Escuela Técnica Superior de Ingenieros </a:t>
            </a:r>
            <a:r>
              <a:rPr lang="es-ES_tradnl" sz="1600" dirty="0" smtClean="0">
                <a:solidFill>
                  <a:srgbClr val="FFFFCC"/>
                </a:solidFill>
              </a:rPr>
              <a:t>Telecomunicación</a:t>
            </a:r>
            <a:endParaRPr lang="es-ES_tradnl" dirty="0" smtClean="0"/>
          </a:p>
        </p:txBody>
      </p:sp>
      <p:sp>
        <p:nvSpPr>
          <p:cNvPr id="2" name="1 Rectángulo"/>
          <p:cNvSpPr/>
          <p:nvPr/>
        </p:nvSpPr>
        <p:spPr>
          <a:xfrm>
            <a:off x="179388" y="4005064"/>
            <a:ext cx="8785225" cy="830997"/>
          </a:xfrm>
          <a:prstGeom prst="rect">
            <a:avLst/>
          </a:prstGeom>
        </p:spPr>
        <p:txBody>
          <a:bodyPr wrap="square">
            <a:spAutoFit/>
          </a:bodyPr>
          <a:lstStyle/>
          <a:p>
            <a:pPr algn="ctr">
              <a:defRPr/>
            </a:pPr>
            <a:r>
              <a:rPr lang="es-ES_tradnl" sz="2400" b="1" i="0" dirty="0" smtClean="0">
                <a:solidFill>
                  <a:srgbClr val="FFFFCC"/>
                </a:solidFill>
                <a:effectLst>
                  <a:outerShdw blurRad="38100" dist="38100" dir="2700000" algn="tl">
                    <a:srgbClr val="000000"/>
                  </a:outerShdw>
                </a:effectLst>
              </a:rPr>
              <a:t>Miércoles, 2 de marzo</a:t>
            </a:r>
          </a:p>
          <a:p>
            <a:pPr algn="ctr">
              <a:defRPr/>
            </a:pPr>
            <a:r>
              <a:rPr lang="es-ES_tradnl" sz="2400" b="1" i="0" dirty="0" smtClean="0">
                <a:solidFill>
                  <a:srgbClr val="FFFFCC"/>
                </a:solidFill>
                <a:effectLst>
                  <a:outerShdw blurRad="38100" dist="38100" dir="2700000" algn="tl">
                    <a:srgbClr val="000000"/>
                  </a:outerShdw>
                </a:effectLst>
              </a:rPr>
              <a:t>Salón de Actos, 3ª planta Ed. 4D</a:t>
            </a:r>
          </a:p>
        </p:txBody>
      </p:sp>
    </p:spTree>
  </p:cSld>
  <p:clrMapOvr>
    <a:masterClrMapping/>
  </p:clrMapOvr>
  <p:transition advClick="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389" y="447188"/>
            <a:ext cx="8785224" cy="970450"/>
          </a:xfrm>
        </p:spPr>
        <p:txBody>
          <a:bodyPr/>
          <a:lstStyle/>
          <a:p>
            <a:r>
              <a:rPr lang="es-ES" dirty="0" smtClean="0"/>
              <a:t>Búsqueda asignaturas de cursos anteriores: Aplicación </a:t>
            </a:r>
            <a:r>
              <a:rPr lang="es-ES" dirty="0" err="1" smtClean="0"/>
              <a:t>PTCs</a:t>
            </a:r>
            <a:endParaRPr lang="es-ES" dirty="0"/>
          </a:p>
        </p:txBody>
      </p:sp>
      <p:sp>
        <p:nvSpPr>
          <p:cNvPr id="3" name="Marcador de contenido 2"/>
          <p:cNvSpPr>
            <a:spLocks noGrp="1"/>
          </p:cNvSpPr>
          <p:nvPr>
            <p:ph idx="1"/>
          </p:nvPr>
        </p:nvSpPr>
        <p:spPr>
          <a:xfrm>
            <a:off x="179389" y="2222287"/>
            <a:ext cx="8785224" cy="3636510"/>
          </a:xfrm>
        </p:spPr>
        <p:txBody>
          <a:bodyPr>
            <a:normAutofit fontScale="85000" lnSpcReduction="10000"/>
          </a:bodyPr>
          <a:lstStyle/>
          <a:p>
            <a:r>
              <a:rPr lang="es-ES" dirty="0"/>
              <a:t>La aplicación de </a:t>
            </a:r>
            <a:r>
              <a:rPr lang="es-ES" dirty="0" err="1"/>
              <a:t>PTCs</a:t>
            </a:r>
            <a:r>
              <a:rPr lang="es-ES" dirty="0"/>
              <a:t> (Plan de Transcripción de Créditos) es la herramienta utilizada en la ETSIT para preparar los planes de convalidaciones de las asignaturas cursadas en intercambios. Su uso es </a:t>
            </a:r>
            <a:r>
              <a:rPr lang="es-ES" dirty="0">
                <a:solidFill>
                  <a:srgbClr val="FFC000"/>
                </a:solidFill>
              </a:rPr>
              <a:t>obligatorio</a:t>
            </a:r>
            <a:r>
              <a:rPr lang="es-ES" dirty="0"/>
              <a:t>. Tiene un manual incorporado, y hacemos presentaciones para el uso de la misma. Puedes acceder a ella en las páginas dedicadas a Estudiantes Salientes, apartado Gestión de Reconocimiento Académico, para cada nivel. </a:t>
            </a:r>
            <a:endParaRPr lang="es-ES" dirty="0" smtClean="0"/>
          </a:p>
          <a:p>
            <a:r>
              <a:rPr lang="es-ES" dirty="0" smtClean="0"/>
              <a:t>Puedes </a:t>
            </a:r>
            <a:r>
              <a:rPr lang="es-ES" dirty="0"/>
              <a:t>registrarte cuando desees, y acceder a las opciones de consulta de </a:t>
            </a:r>
            <a:r>
              <a:rPr lang="es-ES" dirty="0" err="1"/>
              <a:t>PTCs</a:t>
            </a:r>
            <a:r>
              <a:rPr lang="es-ES" dirty="0"/>
              <a:t> anteriores aprobados por destino y por asignatura, para que puedas tener referencias históricas. </a:t>
            </a:r>
            <a:endParaRPr lang="es-ES" dirty="0" smtClean="0"/>
          </a:p>
          <a:p>
            <a:pPr lvl="1"/>
            <a:r>
              <a:rPr lang="es-ES" dirty="0" smtClean="0"/>
              <a:t>Aviso</a:t>
            </a:r>
            <a:r>
              <a:rPr lang="es-ES" dirty="0"/>
              <a:t>: que un destino haya ofrecido asignaturas en años anteriores, o que se hayan aceptado convalidaciones de asignaturas no implica que lo haga el año que tú participes. </a:t>
            </a:r>
            <a:endParaRPr lang="es-ES" dirty="0" smtClean="0"/>
          </a:p>
          <a:p>
            <a:r>
              <a:rPr lang="es-ES" dirty="0" smtClean="0"/>
              <a:t>La </a:t>
            </a:r>
            <a:r>
              <a:rPr lang="es-ES" dirty="0"/>
              <a:t>aceptación de </a:t>
            </a:r>
            <a:r>
              <a:rPr lang="es-ES" dirty="0" err="1"/>
              <a:t>PTCs</a:t>
            </a:r>
            <a:r>
              <a:rPr lang="es-ES" dirty="0"/>
              <a:t> es </a:t>
            </a:r>
            <a:r>
              <a:rPr lang="es-ES" dirty="0">
                <a:solidFill>
                  <a:srgbClr val="FFC000"/>
                </a:solidFill>
              </a:rPr>
              <a:t>individual</a:t>
            </a:r>
            <a:r>
              <a:rPr lang="es-ES" dirty="0"/>
              <a:t> y depende no sólo de los contenidos, sino de tu expediente académico y evolución: Que un PTC haya sido aceptado con anterioridad no implica necesariamente que se acepte en tu caso particular.</a:t>
            </a:r>
          </a:p>
          <a:p>
            <a:endParaRPr lang="es-ES" dirty="0"/>
          </a:p>
        </p:txBody>
      </p:sp>
    </p:spTree>
    <p:extLst>
      <p:ext uri="{BB962C8B-B14F-4D97-AF65-F5344CB8AC3E}">
        <p14:creationId xmlns:p14="http://schemas.microsoft.com/office/powerpoint/2010/main" val="4065474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Buscar por destinos en la aplicación </a:t>
            </a:r>
            <a:r>
              <a:rPr lang="es-ES" dirty="0" err="1" smtClean="0"/>
              <a:t>PTCs</a:t>
            </a:r>
            <a:endParaRPr lang="es-ES" dirty="0"/>
          </a:p>
        </p:txBody>
      </p:sp>
      <p:sp>
        <p:nvSpPr>
          <p:cNvPr id="9" name="Marcador de contenido 8"/>
          <p:cNvSpPr>
            <a:spLocks noGrp="1"/>
          </p:cNvSpPr>
          <p:nvPr>
            <p:ph idx="1"/>
          </p:nvPr>
        </p:nvSpPr>
        <p:spPr>
          <a:xfrm>
            <a:off x="179388" y="2276872"/>
            <a:ext cx="8785225" cy="720080"/>
          </a:xfrm>
        </p:spPr>
        <p:txBody>
          <a:bodyPr/>
          <a:lstStyle/>
          <a:p>
            <a:r>
              <a:rPr lang="es-ES" dirty="0" smtClean="0"/>
              <a:t>Ej. ¿Qué se ha convalidado en TU Berlín? Búsqueda por PTC en destino</a:t>
            </a:r>
          </a:p>
          <a:p>
            <a:pPr marL="0" indent="0">
              <a:buNone/>
            </a:pPr>
            <a:endParaRPr lang="es-ES" dirty="0"/>
          </a:p>
        </p:txBody>
      </p:sp>
      <p:pic>
        <p:nvPicPr>
          <p:cNvPr id="11" name="Imagen 10"/>
          <p:cNvPicPr>
            <a:picLocks noChangeAspect="1"/>
          </p:cNvPicPr>
          <p:nvPr/>
        </p:nvPicPr>
        <p:blipFill>
          <a:blip r:embed="rId2"/>
          <a:stretch>
            <a:fillRect/>
          </a:stretch>
        </p:blipFill>
        <p:spPr>
          <a:xfrm>
            <a:off x="1907704" y="2933630"/>
            <a:ext cx="3645058" cy="1633204"/>
          </a:xfrm>
          <a:prstGeom prst="rect">
            <a:avLst/>
          </a:prstGeom>
        </p:spPr>
      </p:pic>
      <p:pic>
        <p:nvPicPr>
          <p:cNvPr id="12" name="Imagen 11"/>
          <p:cNvPicPr>
            <a:picLocks noChangeAspect="1"/>
          </p:cNvPicPr>
          <p:nvPr/>
        </p:nvPicPr>
        <p:blipFill>
          <a:blip r:embed="rId3"/>
          <a:stretch>
            <a:fillRect/>
          </a:stretch>
        </p:blipFill>
        <p:spPr>
          <a:xfrm>
            <a:off x="25192" y="2896977"/>
            <a:ext cx="1695687" cy="3067478"/>
          </a:xfrm>
          <a:prstGeom prst="rect">
            <a:avLst/>
          </a:prstGeom>
        </p:spPr>
      </p:pic>
      <p:pic>
        <p:nvPicPr>
          <p:cNvPr id="14" name="Imagen 13"/>
          <p:cNvPicPr>
            <a:picLocks noChangeAspect="1"/>
          </p:cNvPicPr>
          <p:nvPr/>
        </p:nvPicPr>
        <p:blipFill>
          <a:blip r:embed="rId4"/>
          <a:stretch>
            <a:fillRect/>
          </a:stretch>
        </p:blipFill>
        <p:spPr>
          <a:xfrm>
            <a:off x="1907704" y="4988128"/>
            <a:ext cx="2819249" cy="1650044"/>
          </a:xfrm>
          <a:prstGeom prst="rect">
            <a:avLst/>
          </a:prstGeom>
        </p:spPr>
      </p:pic>
      <p:pic>
        <p:nvPicPr>
          <p:cNvPr id="15" name="Imagen 14"/>
          <p:cNvPicPr>
            <a:picLocks noChangeAspect="1"/>
          </p:cNvPicPr>
          <p:nvPr/>
        </p:nvPicPr>
        <p:blipFill rotWithShape="1">
          <a:blip r:embed="rId5"/>
          <a:srcRect r="8352"/>
          <a:stretch/>
        </p:blipFill>
        <p:spPr>
          <a:xfrm>
            <a:off x="5652245" y="3718372"/>
            <a:ext cx="3312368" cy="3022996"/>
          </a:xfrm>
          <a:prstGeom prst="rect">
            <a:avLst/>
          </a:prstGeom>
        </p:spPr>
      </p:pic>
      <p:sp>
        <p:nvSpPr>
          <p:cNvPr id="16" name="Flecha derecha 15"/>
          <p:cNvSpPr/>
          <p:nvPr/>
        </p:nvSpPr>
        <p:spPr>
          <a:xfrm rot="18982921">
            <a:off x="1177386" y="3719630"/>
            <a:ext cx="1086986" cy="364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Flecha derecha 16"/>
          <p:cNvSpPr/>
          <p:nvPr/>
        </p:nvSpPr>
        <p:spPr>
          <a:xfrm rot="5400000">
            <a:off x="2435399" y="4606229"/>
            <a:ext cx="421294" cy="34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Flecha derecha 17"/>
          <p:cNvSpPr/>
          <p:nvPr/>
        </p:nvSpPr>
        <p:spPr>
          <a:xfrm>
            <a:off x="4768242" y="5073986"/>
            <a:ext cx="883878" cy="34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916908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629610" y="2769710"/>
            <a:ext cx="2040247" cy="2691190"/>
          </a:xfrm>
          <a:prstGeom prst="rect">
            <a:avLst/>
          </a:prstGeom>
        </p:spPr>
      </p:pic>
      <p:sp>
        <p:nvSpPr>
          <p:cNvPr id="2" name="Título 1"/>
          <p:cNvSpPr>
            <a:spLocks noGrp="1"/>
          </p:cNvSpPr>
          <p:nvPr>
            <p:ph type="title"/>
          </p:nvPr>
        </p:nvSpPr>
        <p:spPr/>
        <p:txBody>
          <a:bodyPr/>
          <a:lstStyle/>
          <a:p>
            <a:r>
              <a:rPr lang="es-ES" dirty="0" smtClean="0"/>
              <a:t>Buscar por asignaturas en la aplicación </a:t>
            </a:r>
            <a:r>
              <a:rPr lang="es-ES" dirty="0" err="1" smtClean="0"/>
              <a:t>PTCs</a:t>
            </a:r>
            <a:endParaRPr lang="es-ES" dirty="0"/>
          </a:p>
        </p:txBody>
      </p:sp>
      <p:sp>
        <p:nvSpPr>
          <p:cNvPr id="9" name="Marcador de contenido 8"/>
          <p:cNvSpPr>
            <a:spLocks noGrp="1"/>
          </p:cNvSpPr>
          <p:nvPr>
            <p:ph idx="1"/>
          </p:nvPr>
        </p:nvSpPr>
        <p:spPr>
          <a:xfrm>
            <a:off x="179388" y="2276872"/>
            <a:ext cx="8785225" cy="720080"/>
          </a:xfrm>
        </p:spPr>
        <p:txBody>
          <a:bodyPr/>
          <a:lstStyle/>
          <a:p>
            <a:r>
              <a:rPr lang="es-ES" dirty="0" smtClean="0"/>
              <a:t>Ej. ¿Dónde se ha convalidado Acústica ambiental y por qué asignaturas? Búsqueda PTC por asignatura</a:t>
            </a:r>
          </a:p>
          <a:p>
            <a:pPr marL="0" indent="0">
              <a:buNone/>
            </a:pPr>
            <a:endParaRPr lang="es-ES" dirty="0"/>
          </a:p>
        </p:txBody>
      </p:sp>
      <p:pic>
        <p:nvPicPr>
          <p:cNvPr id="12" name="Imagen 11"/>
          <p:cNvPicPr>
            <a:picLocks noChangeAspect="1"/>
          </p:cNvPicPr>
          <p:nvPr/>
        </p:nvPicPr>
        <p:blipFill>
          <a:blip r:embed="rId3"/>
          <a:stretch>
            <a:fillRect/>
          </a:stretch>
        </p:blipFill>
        <p:spPr>
          <a:xfrm>
            <a:off x="34937" y="2745045"/>
            <a:ext cx="1375694" cy="2488612"/>
          </a:xfrm>
          <a:prstGeom prst="rect">
            <a:avLst/>
          </a:prstGeom>
        </p:spPr>
      </p:pic>
      <p:sp>
        <p:nvSpPr>
          <p:cNvPr id="16" name="Flecha derecha 15"/>
          <p:cNvSpPr/>
          <p:nvPr/>
        </p:nvSpPr>
        <p:spPr>
          <a:xfrm rot="3526023">
            <a:off x="931356" y="4393096"/>
            <a:ext cx="1142772" cy="364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3" name="Imagen 2"/>
          <p:cNvPicPr>
            <a:picLocks noChangeAspect="1"/>
          </p:cNvPicPr>
          <p:nvPr/>
        </p:nvPicPr>
        <p:blipFill rotWithShape="1">
          <a:blip r:embed="rId4">
            <a:extLst>
              <a:ext uri="{28A0092B-C50C-407E-A947-70E740481C1C}">
                <a14:useLocalDpi xmlns:a14="http://schemas.microsoft.com/office/drawing/2010/main" val="0"/>
              </a:ext>
            </a:extLst>
          </a:blip>
          <a:srcRect l="10204"/>
          <a:stretch/>
        </p:blipFill>
        <p:spPr>
          <a:xfrm>
            <a:off x="4059050" y="2636912"/>
            <a:ext cx="1964494" cy="2350922"/>
          </a:xfrm>
          <a:prstGeom prst="rect">
            <a:avLst/>
          </a:prstGeom>
        </p:spPr>
      </p:pic>
      <p:sp>
        <p:nvSpPr>
          <p:cNvPr id="13" name="Flecha derecha 12"/>
          <p:cNvSpPr/>
          <p:nvPr/>
        </p:nvSpPr>
        <p:spPr>
          <a:xfrm>
            <a:off x="3660559" y="3152070"/>
            <a:ext cx="421294" cy="34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 name="Imagen 4"/>
          <p:cNvPicPr>
            <a:picLocks noChangeAspect="1"/>
          </p:cNvPicPr>
          <p:nvPr/>
        </p:nvPicPr>
        <p:blipFill>
          <a:blip r:embed="rId5"/>
          <a:stretch>
            <a:fillRect/>
          </a:stretch>
        </p:blipFill>
        <p:spPr>
          <a:xfrm>
            <a:off x="1416880" y="5586261"/>
            <a:ext cx="4505954" cy="1076475"/>
          </a:xfrm>
          <a:prstGeom prst="rect">
            <a:avLst/>
          </a:prstGeom>
        </p:spPr>
      </p:pic>
      <p:sp>
        <p:nvSpPr>
          <p:cNvPr id="18" name="Flecha derecha 17"/>
          <p:cNvSpPr/>
          <p:nvPr/>
        </p:nvSpPr>
        <p:spPr>
          <a:xfrm rot="7588990">
            <a:off x="3614429" y="5194857"/>
            <a:ext cx="1028324" cy="34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p:nvPicPr>
        <p:blipFill rotWithShape="1">
          <a:blip r:embed="rId6"/>
          <a:srcRect l="3592"/>
          <a:stretch/>
        </p:blipFill>
        <p:spPr>
          <a:xfrm>
            <a:off x="6296699" y="2636912"/>
            <a:ext cx="2822110" cy="3958144"/>
          </a:xfrm>
          <a:prstGeom prst="rect">
            <a:avLst/>
          </a:prstGeom>
        </p:spPr>
      </p:pic>
      <p:sp>
        <p:nvSpPr>
          <p:cNvPr id="17" name="Flecha derecha 16"/>
          <p:cNvSpPr/>
          <p:nvPr/>
        </p:nvSpPr>
        <p:spPr>
          <a:xfrm rot="20460945">
            <a:off x="5696913" y="5505781"/>
            <a:ext cx="728685" cy="34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89291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88" name="Rectangle 64"/>
          <p:cNvSpPr>
            <a:spLocks noGrp="1" noChangeArrowheads="1"/>
          </p:cNvSpPr>
          <p:nvPr>
            <p:ph type="title"/>
          </p:nvPr>
        </p:nvSpPr>
        <p:spPr>
          <a:xfrm>
            <a:off x="914400" y="152400"/>
            <a:ext cx="8229600" cy="1143000"/>
          </a:xfrm>
        </p:spPr>
        <p:txBody>
          <a:bodyPr/>
          <a:lstStyle/>
          <a:p>
            <a:pPr algn="ctr">
              <a:defRPr/>
            </a:pPr>
            <a:r>
              <a:rPr lang="es-ES_tradnl" sz="2800" dirty="0" smtClean="0"/>
              <a:t>ACUERDOS CON UNIVERSIDADES EUROPEAS</a:t>
            </a:r>
            <a:br>
              <a:rPr lang="es-ES_tradnl" sz="2800" dirty="0" smtClean="0"/>
            </a:br>
            <a:r>
              <a:rPr lang="es-ES_tradnl" sz="2800" dirty="0" smtClean="0"/>
              <a:t>para el curso 2022-2023</a:t>
            </a:r>
          </a:p>
        </p:txBody>
      </p:sp>
      <p:graphicFrame>
        <p:nvGraphicFramePr>
          <p:cNvPr id="1026" name="Object 65"/>
          <p:cNvGraphicFramePr>
            <a:graphicFrameLocks noGrp="1" noChangeAspect="1"/>
          </p:cNvGraphicFramePr>
          <p:nvPr>
            <p:ph type="dgm" idx="1"/>
            <p:extLst>
              <p:ext uri="{D42A27DB-BD31-4B8C-83A1-F6EECF244321}">
                <p14:modId xmlns:p14="http://schemas.microsoft.com/office/powerpoint/2010/main" val="4153444924"/>
              </p:ext>
            </p:extLst>
          </p:nvPr>
        </p:nvGraphicFramePr>
        <p:xfrm>
          <a:off x="1100138" y="1371600"/>
          <a:ext cx="6824662" cy="4945063"/>
        </p:xfrm>
        <a:graphic>
          <a:graphicData uri="http://schemas.openxmlformats.org/presentationml/2006/ole">
            <mc:AlternateContent xmlns:mc="http://schemas.openxmlformats.org/markup-compatibility/2006">
              <mc:Choice xmlns:v="urn:schemas-microsoft-com:vml" Requires="v">
                <p:oleObj spid="_x0000_s1088" name="Imagen de mapa de bits" r:id="rId4" imgW="3457243" imgH="2505029" progId="Paint.Picture">
                  <p:embed/>
                </p:oleObj>
              </mc:Choice>
              <mc:Fallback>
                <p:oleObj name="Imagen de mapa de bits" r:id="rId4" imgW="3457243" imgH="2505029" progId="Paint.Picture">
                  <p:embed/>
                  <p:pic>
                    <p:nvPicPr>
                      <p:cNvPr id="0" name="Object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0138" y="1371600"/>
                        <a:ext cx="6824662" cy="4945063"/>
                      </a:xfrm>
                      <a:prstGeom prst="rect">
                        <a:avLst/>
                      </a:prstGeom>
                    </p:spPr>
                  </p:pic>
                </p:oleObj>
              </mc:Fallback>
            </mc:AlternateContent>
          </a:graphicData>
        </a:graphic>
      </p:graphicFrame>
      <p:pic>
        <p:nvPicPr>
          <p:cNvPr id="1028" name="Picture 8" descr="alemani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33800" y="3962400"/>
            <a:ext cx="228600"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9" descr="austria"/>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97350" y="4581525"/>
            <a:ext cx="230188"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 descr="belgic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00400" y="4114800"/>
            <a:ext cx="227013"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1" descr="dinamarca"/>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635375" y="3357563"/>
            <a:ext cx="228600" cy="16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2" descr="finlandia"/>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800600" y="2667000"/>
            <a:ext cx="228600"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3" descr="francia"/>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974975" y="4552950"/>
            <a:ext cx="228600" cy="17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5" descr="italia"/>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810000" y="5257800"/>
            <a:ext cx="228600"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6" descr="noruega"/>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733800" y="2362200"/>
            <a:ext cx="228600"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7" descr="polonia"/>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572000" y="4005263"/>
            <a:ext cx="228600" cy="1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8" descr="portugal">
            <a:hlinkClick r:id="" action="ppaction://noaction" highlightClick="1"/>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679575" y="5029200"/>
            <a:ext cx="228600"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20" descr="reinounido"/>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830513" y="3429000"/>
            <a:ext cx="2286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21" descr="rumania"/>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5029200" y="4876800"/>
            <a:ext cx="228600"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22" descr="suecia"/>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4343400" y="2971800"/>
            <a:ext cx="228600" cy="17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1" name="AutoShape 35">
            <a:hlinkClick r:id="" action="ppaction://noaction" highlightClick="1"/>
          </p:cNvPr>
          <p:cNvSpPr>
            <a:spLocks noChangeArrowheads="1"/>
          </p:cNvSpPr>
          <p:nvPr/>
        </p:nvSpPr>
        <p:spPr bwMode="auto">
          <a:xfrm>
            <a:off x="5105400" y="2863334"/>
            <a:ext cx="184731" cy="369332"/>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s-ES"/>
          </a:p>
        </p:txBody>
      </p:sp>
      <p:sp>
        <p:nvSpPr>
          <p:cNvPr id="1042" name="Text Box 46"/>
          <p:cNvSpPr txBox="1">
            <a:spLocks noChangeArrowheads="1"/>
          </p:cNvSpPr>
          <p:nvPr/>
        </p:nvSpPr>
        <p:spPr bwMode="auto">
          <a:xfrm>
            <a:off x="152400" y="1203325"/>
            <a:ext cx="1020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a:solidFill>
                  <a:schemeClr val="tx1"/>
                </a:solidFill>
              </a:rPr>
              <a:t>Francia</a:t>
            </a:r>
            <a:endParaRPr lang="es-ES_tradnl" sz="1600" i="0">
              <a:solidFill>
                <a:schemeClr val="tx1"/>
              </a:solidFill>
            </a:endParaRPr>
          </a:p>
        </p:txBody>
      </p:sp>
      <p:sp>
        <p:nvSpPr>
          <p:cNvPr id="1043" name="Text Box 48"/>
          <p:cNvSpPr txBox="1">
            <a:spLocks noChangeArrowheads="1"/>
          </p:cNvSpPr>
          <p:nvPr/>
        </p:nvSpPr>
        <p:spPr bwMode="auto">
          <a:xfrm>
            <a:off x="152400" y="1850524"/>
            <a:ext cx="1274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a:solidFill>
                  <a:schemeClr val="tx1"/>
                </a:solidFill>
              </a:rPr>
              <a:t>Alemania</a:t>
            </a:r>
            <a:endParaRPr lang="es-ES_tradnl" sz="1600" i="0">
              <a:solidFill>
                <a:schemeClr val="tx1"/>
              </a:solidFill>
            </a:endParaRPr>
          </a:p>
        </p:txBody>
      </p:sp>
      <p:sp>
        <p:nvSpPr>
          <p:cNvPr id="1044" name="Text Box 50"/>
          <p:cNvSpPr txBox="1">
            <a:spLocks noChangeArrowheads="1"/>
          </p:cNvSpPr>
          <p:nvPr/>
        </p:nvSpPr>
        <p:spPr bwMode="auto">
          <a:xfrm>
            <a:off x="152398" y="2374613"/>
            <a:ext cx="15271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dirty="0">
                <a:solidFill>
                  <a:schemeClr val="tx1"/>
                </a:solidFill>
              </a:rPr>
              <a:t>Reino </a:t>
            </a:r>
            <a:r>
              <a:rPr lang="es-ES_tradnl" sz="1600" b="1" i="0" dirty="0" smtClean="0">
                <a:solidFill>
                  <a:schemeClr val="tx1"/>
                </a:solidFill>
              </a:rPr>
              <a:t>Unido(*)</a:t>
            </a:r>
            <a:endParaRPr lang="es-ES_tradnl" sz="1600" i="0" dirty="0">
              <a:solidFill>
                <a:schemeClr val="tx1"/>
              </a:solidFill>
            </a:endParaRPr>
          </a:p>
        </p:txBody>
      </p:sp>
      <p:sp>
        <p:nvSpPr>
          <p:cNvPr id="1045" name="Text Box 51"/>
          <p:cNvSpPr txBox="1">
            <a:spLocks noChangeArrowheads="1"/>
          </p:cNvSpPr>
          <p:nvPr/>
        </p:nvSpPr>
        <p:spPr bwMode="auto">
          <a:xfrm>
            <a:off x="252412" y="3146926"/>
            <a:ext cx="714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dirty="0">
                <a:solidFill>
                  <a:schemeClr val="tx1"/>
                </a:solidFill>
              </a:rPr>
              <a:t>Italia</a:t>
            </a:r>
            <a:endParaRPr lang="es-ES_tradnl" sz="1600" i="0" dirty="0">
              <a:solidFill>
                <a:schemeClr val="tx1"/>
              </a:solidFill>
            </a:endParaRPr>
          </a:p>
        </p:txBody>
      </p:sp>
      <p:sp>
        <p:nvSpPr>
          <p:cNvPr id="1046" name="Text Box 52"/>
          <p:cNvSpPr txBox="1">
            <a:spLocks noChangeArrowheads="1"/>
          </p:cNvSpPr>
          <p:nvPr/>
        </p:nvSpPr>
        <p:spPr bwMode="auto">
          <a:xfrm>
            <a:off x="152400" y="3794125"/>
            <a:ext cx="9779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a:solidFill>
                  <a:schemeClr val="tx1"/>
                </a:solidFill>
              </a:rPr>
              <a:t>Bélgica</a:t>
            </a:r>
            <a:endParaRPr lang="es-ES_tradnl" sz="1600" i="0">
              <a:solidFill>
                <a:schemeClr val="tx1"/>
              </a:solidFill>
            </a:endParaRPr>
          </a:p>
        </p:txBody>
      </p:sp>
      <p:sp>
        <p:nvSpPr>
          <p:cNvPr id="1047" name="Text Box 54"/>
          <p:cNvSpPr txBox="1">
            <a:spLocks noChangeArrowheads="1"/>
          </p:cNvSpPr>
          <p:nvPr/>
        </p:nvSpPr>
        <p:spPr bwMode="auto">
          <a:xfrm>
            <a:off x="152400" y="4441324"/>
            <a:ext cx="10779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a:solidFill>
                  <a:schemeClr val="tx1"/>
                </a:solidFill>
              </a:rPr>
              <a:t>Noruega</a:t>
            </a:r>
            <a:endParaRPr lang="es-ES_tradnl" sz="1600" i="0">
              <a:solidFill>
                <a:schemeClr val="tx1"/>
              </a:solidFill>
            </a:endParaRPr>
          </a:p>
        </p:txBody>
      </p:sp>
      <p:sp>
        <p:nvSpPr>
          <p:cNvPr id="1048" name="Text Box 55"/>
          <p:cNvSpPr txBox="1">
            <a:spLocks noChangeArrowheads="1"/>
          </p:cNvSpPr>
          <p:nvPr/>
        </p:nvSpPr>
        <p:spPr bwMode="auto">
          <a:xfrm>
            <a:off x="152400" y="5088523"/>
            <a:ext cx="914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a:solidFill>
                  <a:schemeClr val="tx1"/>
                </a:solidFill>
              </a:rPr>
              <a:t>Suecia</a:t>
            </a:r>
            <a:endParaRPr lang="es-ES_tradnl" sz="1600" i="0">
              <a:solidFill>
                <a:schemeClr val="tx1"/>
              </a:solidFill>
            </a:endParaRPr>
          </a:p>
        </p:txBody>
      </p:sp>
      <p:sp>
        <p:nvSpPr>
          <p:cNvPr id="1049" name="Text Box 56"/>
          <p:cNvSpPr txBox="1">
            <a:spLocks noChangeArrowheads="1"/>
          </p:cNvSpPr>
          <p:nvPr/>
        </p:nvSpPr>
        <p:spPr bwMode="auto">
          <a:xfrm>
            <a:off x="7807452" y="1203325"/>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Dinamarca</a:t>
            </a:r>
            <a:endParaRPr lang="es-ES_tradnl" sz="1600" i="0">
              <a:solidFill>
                <a:schemeClr val="tx1"/>
              </a:solidFill>
            </a:endParaRPr>
          </a:p>
        </p:txBody>
      </p:sp>
      <p:sp>
        <p:nvSpPr>
          <p:cNvPr id="1050" name="Text Box 57"/>
          <p:cNvSpPr txBox="1">
            <a:spLocks noChangeArrowheads="1"/>
          </p:cNvSpPr>
          <p:nvPr/>
        </p:nvSpPr>
        <p:spPr bwMode="auto">
          <a:xfrm>
            <a:off x="8188452" y="1847453"/>
            <a:ext cx="990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Austria</a:t>
            </a:r>
            <a:endParaRPr lang="es-ES_tradnl" sz="1600" i="0">
              <a:solidFill>
                <a:schemeClr val="tx1"/>
              </a:solidFill>
            </a:endParaRPr>
          </a:p>
        </p:txBody>
      </p:sp>
      <p:sp>
        <p:nvSpPr>
          <p:cNvPr id="1051" name="Text Box 58"/>
          <p:cNvSpPr txBox="1">
            <a:spLocks noChangeArrowheads="1"/>
          </p:cNvSpPr>
          <p:nvPr/>
        </p:nvSpPr>
        <p:spPr bwMode="auto">
          <a:xfrm>
            <a:off x="7959852" y="2491581"/>
            <a:ext cx="1219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Finlandia</a:t>
            </a:r>
            <a:endParaRPr lang="es-ES_tradnl" sz="1600" i="0">
              <a:solidFill>
                <a:schemeClr val="tx1"/>
              </a:solidFill>
            </a:endParaRPr>
          </a:p>
        </p:txBody>
      </p:sp>
      <p:sp>
        <p:nvSpPr>
          <p:cNvPr id="1052" name="Text Box 59"/>
          <p:cNvSpPr txBox="1">
            <a:spLocks noChangeArrowheads="1"/>
          </p:cNvSpPr>
          <p:nvPr/>
        </p:nvSpPr>
        <p:spPr bwMode="auto">
          <a:xfrm>
            <a:off x="8036052" y="3135709"/>
            <a:ext cx="1143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Portugal</a:t>
            </a:r>
            <a:endParaRPr lang="es-ES_tradnl" sz="1600" i="0">
              <a:solidFill>
                <a:schemeClr val="tx1"/>
              </a:solidFill>
            </a:endParaRPr>
          </a:p>
        </p:txBody>
      </p:sp>
      <p:sp>
        <p:nvSpPr>
          <p:cNvPr id="1053" name="Text Box 60"/>
          <p:cNvSpPr txBox="1">
            <a:spLocks noChangeArrowheads="1"/>
          </p:cNvSpPr>
          <p:nvPr/>
        </p:nvSpPr>
        <p:spPr bwMode="auto">
          <a:xfrm>
            <a:off x="7959852" y="3779837"/>
            <a:ext cx="1219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Polonia</a:t>
            </a:r>
            <a:endParaRPr lang="es-ES_tradnl" sz="1600" i="0">
              <a:solidFill>
                <a:schemeClr val="tx1"/>
              </a:solidFill>
            </a:endParaRPr>
          </a:p>
        </p:txBody>
      </p:sp>
      <p:sp>
        <p:nvSpPr>
          <p:cNvPr id="1054" name="Text Box 63"/>
          <p:cNvSpPr txBox="1">
            <a:spLocks noChangeArrowheads="1"/>
          </p:cNvSpPr>
          <p:nvPr/>
        </p:nvSpPr>
        <p:spPr bwMode="auto">
          <a:xfrm>
            <a:off x="7807452" y="4423965"/>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Rep. Checa</a:t>
            </a:r>
            <a:endParaRPr lang="es-ES_tradnl" sz="1600" i="0">
              <a:solidFill>
                <a:schemeClr val="tx1"/>
              </a:solidFill>
            </a:endParaRPr>
          </a:p>
        </p:txBody>
      </p:sp>
      <p:pic>
        <p:nvPicPr>
          <p:cNvPr id="1055" name="Picture 66" descr="bcheca"/>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4067175" y="4292600"/>
            <a:ext cx="28416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6" name="Picture 68" descr="bhungria"/>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4673600" y="4648200"/>
            <a:ext cx="25876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7" name="Text Box 69"/>
          <p:cNvSpPr txBox="1">
            <a:spLocks noChangeArrowheads="1"/>
          </p:cNvSpPr>
          <p:nvPr/>
        </p:nvSpPr>
        <p:spPr bwMode="auto">
          <a:xfrm>
            <a:off x="129381" y="6354763"/>
            <a:ext cx="1066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dirty="0">
                <a:solidFill>
                  <a:schemeClr val="tx1"/>
                </a:solidFill>
              </a:rPr>
              <a:t>Hungría</a:t>
            </a:r>
            <a:endParaRPr lang="es-ES_tradnl" sz="1600" i="0" dirty="0">
              <a:solidFill>
                <a:schemeClr val="tx1"/>
              </a:solidFill>
            </a:endParaRPr>
          </a:p>
        </p:txBody>
      </p:sp>
      <p:sp>
        <p:nvSpPr>
          <p:cNvPr id="1058" name="Text Box 72"/>
          <p:cNvSpPr txBox="1">
            <a:spLocks noChangeArrowheads="1"/>
          </p:cNvSpPr>
          <p:nvPr/>
        </p:nvSpPr>
        <p:spPr bwMode="auto">
          <a:xfrm>
            <a:off x="4010025" y="6354763"/>
            <a:ext cx="12096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ctr">
              <a:spcBef>
                <a:spcPct val="50000"/>
              </a:spcBef>
            </a:pPr>
            <a:r>
              <a:rPr lang="es-ES_tradnl" sz="1600" b="1" i="0">
                <a:solidFill>
                  <a:schemeClr val="tx1"/>
                </a:solidFill>
              </a:rPr>
              <a:t>Holanda</a:t>
            </a:r>
            <a:endParaRPr lang="es-ES_tradnl" sz="1600" i="0">
              <a:solidFill>
                <a:schemeClr val="tx1"/>
              </a:solidFill>
            </a:endParaRPr>
          </a:p>
        </p:txBody>
      </p:sp>
      <p:sp>
        <p:nvSpPr>
          <p:cNvPr id="1059" name="Text Box 74"/>
          <p:cNvSpPr txBox="1">
            <a:spLocks noChangeArrowheads="1"/>
          </p:cNvSpPr>
          <p:nvPr/>
        </p:nvSpPr>
        <p:spPr bwMode="auto">
          <a:xfrm>
            <a:off x="2643188" y="6356350"/>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a:solidFill>
                  <a:schemeClr val="tx1"/>
                </a:solidFill>
              </a:rPr>
              <a:t>Eslovaquia</a:t>
            </a:r>
            <a:endParaRPr lang="es-ES_tradnl" sz="1600" i="0">
              <a:solidFill>
                <a:schemeClr val="tx1"/>
              </a:solidFill>
            </a:endParaRPr>
          </a:p>
        </p:txBody>
      </p:sp>
      <p:sp>
        <p:nvSpPr>
          <p:cNvPr id="1060" name="Text Box 75"/>
          <p:cNvSpPr txBox="1">
            <a:spLocks noChangeArrowheads="1"/>
          </p:cNvSpPr>
          <p:nvPr/>
        </p:nvSpPr>
        <p:spPr bwMode="auto">
          <a:xfrm>
            <a:off x="1403350" y="6356350"/>
            <a:ext cx="1223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ctr">
              <a:spcBef>
                <a:spcPct val="50000"/>
              </a:spcBef>
            </a:pPr>
            <a:r>
              <a:rPr lang="es-ES_tradnl" sz="1600" b="1" i="0">
                <a:solidFill>
                  <a:schemeClr val="tx1"/>
                </a:solidFill>
              </a:rPr>
              <a:t>Eslovenia</a:t>
            </a:r>
            <a:endParaRPr lang="es-ES_tradnl" sz="1600" i="0">
              <a:solidFill>
                <a:schemeClr val="tx1"/>
              </a:solidFill>
            </a:endParaRPr>
          </a:p>
        </p:txBody>
      </p:sp>
      <p:pic>
        <p:nvPicPr>
          <p:cNvPr id="1061" name="Picture 77" descr="slovenia_flag"/>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4284663" y="4868863"/>
            <a:ext cx="306387"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2" name="Picture 79" descr="Holanda_flag"/>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3348038" y="3706813"/>
            <a:ext cx="306387"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3" name="Picture 85" descr="slovakia-t"/>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4787900" y="4365625"/>
            <a:ext cx="28733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4" name="Text Box 72"/>
          <p:cNvSpPr txBox="1">
            <a:spLocks noChangeArrowheads="1"/>
          </p:cNvSpPr>
          <p:nvPr/>
        </p:nvSpPr>
        <p:spPr bwMode="auto">
          <a:xfrm>
            <a:off x="5219700" y="6356350"/>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ctr">
              <a:spcBef>
                <a:spcPct val="50000"/>
              </a:spcBef>
            </a:pPr>
            <a:r>
              <a:rPr lang="es-ES_tradnl" sz="1600" b="1" i="0">
                <a:solidFill>
                  <a:schemeClr val="tx1"/>
                </a:solidFill>
              </a:rPr>
              <a:t>Irlanda</a:t>
            </a:r>
            <a:endParaRPr lang="es-ES_tradnl" sz="1600" i="0">
              <a:solidFill>
                <a:schemeClr val="tx1"/>
              </a:solidFill>
            </a:endParaRPr>
          </a:p>
        </p:txBody>
      </p:sp>
      <p:pic>
        <p:nvPicPr>
          <p:cNvPr id="1065" name="40 Imagen" descr="Bandera Irlanda.bmp"/>
          <p:cNvPicPr>
            <a:picLocks noChangeAspect="1"/>
          </p:cNvPicPr>
          <p:nvPr/>
        </p:nvPicPr>
        <p:blipFill>
          <a:blip r:embed="rId24">
            <a:extLst>
              <a:ext uri="{28A0092B-C50C-407E-A947-70E740481C1C}">
                <a14:useLocalDpi xmlns:a14="http://schemas.microsoft.com/office/drawing/2010/main" val="0"/>
              </a:ext>
            </a:extLst>
          </a:blip>
          <a:srcRect/>
          <a:stretch>
            <a:fillRect/>
          </a:stretch>
        </p:blipFill>
        <p:spPr bwMode="auto">
          <a:xfrm>
            <a:off x="2357438" y="3500438"/>
            <a:ext cx="214312"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7" name="Text Box 72"/>
          <p:cNvSpPr txBox="1">
            <a:spLocks noChangeArrowheads="1"/>
          </p:cNvSpPr>
          <p:nvPr/>
        </p:nvSpPr>
        <p:spPr bwMode="auto">
          <a:xfrm>
            <a:off x="6357938" y="6356350"/>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ctr">
              <a:spcBef>
                <a:spcPct val="50000"/>
              </a:spcBef>
            </a:pPr>
            <a:r>
              <a:rPr lang="es-ES_tradnl" sz="1600" b="1" i="0">
                <a:solidFill>
                  <a:schemeClr val="tx1"/>
                </a:solidFill>
              </a:rPr>
              <a:t>Rumania</a:t>
            </a:r>
            <a:endParaRPr lang="es-ES_tradnl" sz="1600" i="0">
              <a:solidFill>
                <a:schemeClr val="tx1"/>
              </a:solidFill>
            </a:endParaRPr>
          </a:p>
        </p:txBody>
      </p:sp>
      <p:sp>
        <p:nvSpPr>
          <p:cNvPr id="44" name="Text Box 72"/>
          <p:cNvSpPr txBox="1">
            <a:spLocks noChangeArrowheads="1"/>
          </p:cNvSpPr>
          <p:nvPr/>
        </p:nvSpPr>
        <p:spPr bwMode="auto">
          <a:xfrm>
            <a:off x="7807452" y="6356350"/>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dirty="0" smtClean="0">
                <a:solidFill>
                  <a:schemeClr val="tx1"/>
                </a:solidFill>
              </a:rPr>
              <a:t>Bulgaria</a:t>
            </a:r>
            <a:endParaRPr lang="es-ES_tradnl" sz="1600" i="0" dirty="0">
              <a:solidFill>
                <a:schemeClr val="tx1"/>
              </a:solidFill>
            </a:endParaRPr>
          </a:p>
        </p:txBody>
      </p:sp>
      <p:sp>
        <p:nvSpPr>
          <p:cNvPr id="45" name="Text Box 72"/>
          <p:cNvSpPr txBox="1">
            <a:spLocks noChangeArrowheads="1"/>
          </p:cNvSpPr>
          <p:nvPr/>
        </p:nvSpPr>
        <p:spPr bwMode="auto">
          <a:xfrm>
            <a:off x="7807452" y="5068093"/>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dirty="0" smtClean="0">
                <a:solidFill>
                  <a:schemeClr val="tx1"/>
                </a:solidFill>
              </a:rPr>
              <a:t>Grecia</a:t>
            </a:r>
            <a:endParaRPr lang="es-ES_tradnl" sz="1600" i="0" dirty="0">
              <a:solidFill>
                <a:schemeClr val="tx1"/>
              </a:solidFill>
            </a:endParaRPr>
          </a:p>
        </p:txBody>
      </p:sp>
      <p:sp>
        <p:nvSpPr>
          <p:cNvPr id="46" name="Text Box 72"/>
          <p:cNvSpPr txBox="1">
            <a:spLocks noChangeArrowheads="1"/>
          </p:cNvSpPr>
          <p:nvPr/>
        </p:nvSpPr>
        <p:spPr bwMode="auto">
          <a:xfrm>
            <a:off x="7807452" y="5712221"/>
            <a:ext cx="1371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lgn="r">
              <a:spcBef>
                <a:spcPct val="50000"/>
              </a:spcBef>
            </a:pPr>
            <a:r>
              <a:rPr lang="es-ES_tradnl" sz="1600" b="1" i="0" dirty="0" smtClean="0">
                <a:solidFill>
                  <a:schemeClr val="tx1"/>
                </a:solidFill>
              </a:rPr>
              <a:t>Croacia</a:t>
            </a:r>
            <a:endParaRPr lang="es-ES_tradnl" sz="1600" i="0" dirty="0">
              <a:solidFill>
                <a:schemeClr val="tx1"/>
              </a:solidFill>
            </a:endParaRPr>
          </a:p>
        </p:txBody>
      </p:sp>
      <p:sp>
        <p:nvSpPr>
          <p:cNvPr id="47" name="Text Box 72"/>
          <p:cNvSpPr txBox="1">
            <a:spLocks noChangeArrowheads="1"/>
          </p:cNvSpPr>
          <p:nvPr/>
        </p:nvSpPr>
        <p:spPr bwMode="auto">
          <a:xfrm>
            <a:off x="199845" y="5735722"/>
            <a:ext cx="88200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4000" i="1">
                <a:solidFill>
                  <a:schemeClr val="bg1"/>
                </a:solidFill>
                <a:latin typeface="Arial" charset="0"/>
              </a:defRPr>
            </a:lvl1pPr>
            <a:lvl2pPr marL="742950" indent="-285750">
              <a:defRPr sz="4000" i="1">
                <a:solidFill>
                  <a:schemeClr val="bg1"/>
                </a:solidFill>
                <a:latin typeface="Arial" charset="0"/>
              </a:defRPr>
            </a:lvl2pPr>
            <a:lvl3pPr marL="1143000" indent="-228600">
              <a:defRPr sz="4000" i="1">
                <a:solidFill>
                  <a:schemeClr val="bg1"/>
                </a:solidFill>
                <a:latin typeface="Arial" charset="0"/>
              </a:defRPr>
            </a:lvl3pPr>
            <a:lvl4pPr marL="1600200" indent="-228600">
              <a:defRPr sz="4000" i="1">
                <a:solidFill>
                  <a:schemeClr val="bg1"/>
                </a:solidFill>
                <a:latin typeface="Arial" charset="0"/>
              </a:defRPr>
            </a:lvl4pPr>
            <a:lvl5pPr marL="2057400" indent="-228600">
              <a:defRPr sz="4000" i="1">
                <a:solidFill>
                  <a:schemeClr val="bg1"/>
                </a:solidFill>
                <a:latin typeface="Arial" charset="0"/>
              </a:defRPr>
            </a:lvl5pPr>
            <a:lvl6pPr marL="2514600" indent="-228600" eaLnBrk="0" fontAlgn="base" hangingPunct="0">
              <a:spcBef>
                <a:spcPct val="0"/>
              </a:spcBef>
              <a:spcAft>
                <a:spcPct val="0"/>
              </a:spcAft>
              <a:defRPr sz="4000" i="1">
                <a:solidFill>
                  <a:schemeClr val="bg1"/>
                </a:solidFill>
                <a:latin typeface="Arial" charset="0"/>
              </a:defRPr>
            </a:lvl6pPr>
            <a:lvl7pPr marL="2971800" indent="-228600" eaLnBrk="0" fontAlgn="base" hangingPunct="0">
              <a:spcBef>
                <a:spcPct val="0"/>
              </a:spcBef>
              <a:spcAft>
                <a:spcPct val="0"/>
              </a:spcAft>
              <a:defRPr sz="4000" i="1">
                <a:solidFill>
                  <a:schemeClr val="bg1"/>
                </a:solidFill>
                <a:latin typeface="Arial" charset="0"/>
              </a:defRPr>
            </a:lvl7pPr>
            <a:lvl8pPr marL="3429000" indent="-228600" eaLnBrk="0" fontAlgn="base" hangingPunct="0">
              <a:spcBef>
                <a:spcPct val="0"/>
              </a:spcBef>
              <a:spcAft>
                <a:spcPct val="0"/>
              </a:spcAft>
              <a:defRPr sz="4000" i="1">
                <a:solidFill>
                  <a:schemeClr val="bg1"/>
                </a:solidFill>
                <a:latin typeface="Arial" charset="0"/>
              </a:defRPr>
            </a:lvl8pPr>
            <a:lvl9pPr marL="3886200" indent="-228600" eaLnBrk="0" fontAlgn="base" hangingPunct="0">
              <a:spcBef>
                <a:spcPct val="0"/>
              </a:spcBef>
              <a:spcAft>
                <a:spcPct val="0"/>
              </a:spcAft>
              <a:defRPr sz="4000" i="1">
                <a:solidFill>
                  <a:schemeClr val="bg1"/>
                </a:solidFill>
                <a:latin typeface="Arial" charset="0"/>
              </a:defRPr>
            </a:lvl9pPr>
          </a:lstStyle>
          <a:p>
            <a:pPr>
              <a:spcBef>
                <a:spcPct val="50000"/>
              </a:spcBef>
            </a:pPr>
            <a:r>
              <a:rPr lang="es-ES_tradnl" sz="1600" b="1" i="0" dirty="0" smtClean="0">
                <a:solidFill>
                  <a:schemeClr val="tx1"/>
                </a:solidFill>
              </a:rPr>
              <a:t>Serbia</a:t>
            </a:r>
            <a:endParaRPr lang="es-ES_tradnl" sz="1600" i="0" dirty="0">
              <a:solidFill>
                <a:schemeClr val="tx1"/>
              </a:solidFill>
            </a:endParaRPr>
          </a:p>
        </p:txBody>
      </p:sp>
      <p:pic>
        <p:nvPicPr>
          <p:cNvPr id="3" name="Imagen 2" descr="File:Flag of Serbia unofficial 1990s-2004.svg - Wikimedia ..."/>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flipH="1">
            <a:off x="4878832" y="5144294"/>
            <a:ext cx="292100" cy="146050"/>
          </a:xfrm>
          <a:prstGeom prst="rect">
            <a:avLst/>
          </a:prstGeom>
        </p:spPr>
      </p:pic>
      <p:pic>
        <p:nvPicPr>
          <p:cNvPr id="4" name="Imagen 3"/>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flipH="1">
            <a:off x="4323113" y="5149439"/>
            <a:ext cx="378712" cy="219867"/>
          </a:xfrm>
          <a:prstGeom prst="rect">
            <a:avLst/>
          </a:prstGeom>
        </p:spPr>
      </p:pic>
      <p:pic>
        <p:nvPicPr>
          <p:cNvPr id="5" name="Imagen 4"/>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flipH="1">
            <a:off x="5321269" y="5255562"/>
            <a:ext cx="244548" cy="146050"/>
          </a:xfrm>
          <a:prstGeom prst="rect">
            <a:avLst/>
          </a:prstGeom>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9" y="447188"/>
            <a:ext cx="8787464" cy="1397636"/>
          </a:xfrm>
        </p:spPr>
        <p:txBody>
          <a:bodyPr/>
          <a:lstStyle/>
          <a:p>
            <a:r>
              <a:rPr lang="es-ES" dirty="0" smtClean="0"/>
              <a:t>Tipos asignaturas ETSIT elegibles para el intercambio</a:t>
            </a:r>
            <a:endParaRPr lang="es-ES" dirty="0"/>
          </a:p>
        </p:txBody>
      </p:sp>
      <p:sp>
        <p:nvSpPr>
          <p:cNvPr id="5" name="Marcador de contenido 4"/>
          <p:cNvSpPr>
            <a:spLocks noGrp="1"/>
          </p:cNvSpPr>
          <p:nvPr>
            <p:ph idx="1"/>
          </p:nvPr>
        </p:nvSpPr>
        <p:spPr>
          <a:xfrm>
            <a:off x="179389" y="2222286"/>
            <a:ext cx="8785224" cy="4635714"/>
          </a:xfrm>
        </p:spPr>
        <p:txBody>
          <a:bodyPr>
            <a:normAutofit fontScale="55000" lnSpcReduction="20000"/>
          </a:bodyPr>
          <a:lstStyle/>
          <a:p>
            <a:r>
              <a:rPr lang="es-ES" dirty="0" smtClean="0"/>
              <a:t>Asignaturas </a:t>
            </a:r>
            <a:r>
              <a:rPr lang="es-ES" dirty="0" smtClean="0">
                <a:solidFill>
                  <a:srgbClr val="FFC000"/>
                </a:solidFill>
              </a:rPr>
              <a:t>elegibles</a:t>
            </a:r>
            <a:r>
              <a:rPr lang="es-ES" dirty="0" smtClean="0"/>
              <a:t> para convalidación</a:t>
            </a:r>
          </a:p>
          <a:p>
            <a:pPr lvl="1"/>
            <a:r>
              <a:rPr lang="es-ES" dirty="0" smtClean="0"/>
              <a:t>Módulo </a:t>
            </a:r>
            <a:r>
              <a:rPr lang="es-ES" dirty="0"/>
              <a:t>de formación tecnológica específica (especialidad</a:t>
            </a:r>
            <a:r>
              <a:rPr lang="es-ES" dirty="0" smtClean="0"/>
              <a:t>)</a:t>
            </a:r>
          </a:p>
          <a:p>
            <a:pPr lvl="1"/>
            <a:r>
              <a:rPr lang="es-ES" dirty="0" smtClean="0"/>
              <a:t>Módulo </a:t>
            </a:r>
            <a:r>
              <a:rPr lang="es-ES" dirty="0"/>
              <a:t>optativo y de formación tecnológica específica </a:t>
            </a:r>
            <a:endParaRPr lang="es-ES" dirty="0" smtClean="0"/>
          </a:p>
          <a:p>
            <a:pPr lvl="1"/>
            <a:r>
              <a:rPr lang="es-ES" dirty="0" smtClean="0"/>
              <a:t>Módulo </a:t>
            </a:r>
            <a:r>
              <a:rPr lang="es-ES" dirty="0"/>
              <a:t>Trabajo Fin de Grado </a:t>
            </a:r>
            <a:endParaRPr lang="es-ES" dirty="0" smtClean="0"/>
          </a:p>
          <a:p>
            <a:r>
              <a:rPr lang="es-ES" dirty="0" smtClean="0">
                <a:solidFill>
                  <a:srgbClr val="FFC000"/>
                </a:solidFill>
              </a:rPr>
              <a:t>No </a:t>
            </a:r>
            <a:r>
              <a:rPr lang="es-ES" dirty="0">
                <a:solidFill>
                  <a:srgbClr val="FFC000"/>
                </a:solidFill>
              </a:rPr>
              <a:t>son elegibles </a:t>
            </a:r>
            <a:r>
              <a:rPr lang="es-ES" dirty="0"/>
              <a:t>las asignaturas de los módulos: </a:t>
            </a:r>
            <a:endParaRPr lang="es-ES" dirty="0" smtClean="0"/>
          </a:p>
          <a:p>
            <a:pPr lvl="1"/>
            <a:r>
              <a:rPr lang="es-ES" dirty="0" smtClean="0"/>
              <a:t>Módulo </a:t>
            </a:r>
            <a:r>
              <a:rPr lang="es-ES" dirty="0"/>
              <a:t>de formación básica  </a:t>
            </a:r>
            <a:endParaRPr lang="es-ES" dirty="0" smtClean="0"/>
          </a:p>
          <a:p>
            <a:pPr lvl="1"/>
            <a:r>
              <a:rPr lang="es-ES" dirty="0" smtClean="0"/>
              <a:t>Módulo </a:t>
            </a:r>
            <a:r>
              <a:rPr lang="es-ES" dirty="0"/>
              <a:t>de formación común a la rama de </a:t>
            </a:r>
            <a:r>
              <a:rPr lang="es-ES" dirty="0" smtClean="0"/>
              <a:t>telecomunicación</a:t>
            </a:r>
            <a:r>
              <a:rPr lang="es-ES" dirty="0" smtClean="0">
                <a:solidFill>
                  <a:srgbClr val="FFC000"/>
                </a:solidFill>
              </a:rPr>
              <a:t>(*)</a:t>
            </a:r>
          </a:p>
          <a:p>
            <a:pPr lvl="1"/>
            <a:r>
              <a:rPr lang="es-ES" dirty="0" smtClean="0"/>
              <a:t>Módulo </a:t>
            </a:r>
            <a:r>
              <a:rPr lang="es-ES" dirty="0"/>
              <a:t>de formación transversal </a:t>
            </a:r>
            <a:r>
              <a:rPr lang="es-ES" dirty="0" smtClean="0"/>
              <a:t>complementaria</a:t>
            </a:r>
            <a:r>
              <a:rPr lang="es-ES" dirty="0" smtClean="0">
                <a:solidFill>
                  <a:srgbClr val="FFC000"/>
                </a:solidFill>
              </a:rPr>
              <a:t>(*)</a:t>
            </a:r>
          </a:p>
          <a:p>
            <a:r>
              <a:rPr lang="es-ES" dirty="0" smtClean="0"/>
              <a:t>Definición </a:t>
            </a:r>
            <a:r>
              <a:rPr lang="es-ES" dirty="0"/>
              <a:t>de </a:t>
            </a:r>
            <a:r>
              <a:rPr lang="es-ES" b="1" dirty="0" smtClean="0">
                <a:solidFill>
                  <a:srgbClr val="FFC000"/>
                </a:solidFill>
              </a:rPr>
              <a:t>TOE</a:t>
            </a:r>
            <a:r>
              <a:rPr lang="es-ES" dirty="0" smtClean="0"/>
              <a:t> </a:t>
            </a:r>
            <a:r>
              <a:rPr lang="es-ES" dirty="0"/>
              <a:t>(Troncales/Obligatorias de Especialidad): Dentro de las asignaturas del módulo de formación tecnológica específica se definen, a efectos de movilidad, las asignaturas TOE (Troncales/Obligatorias de Especialidad) </a:t>
            </a:r>
            <a:r>
              <a:rPr lang="es-ES" dirty="0" smtClean="0"/>
              <a:t>como aquellas </a:t>
            </a:r>
            <a:r>
              <a:rPr lang="es-ES" dirty="0"/>
              <a:t>que cumplen dos requisitos:       </a:t>
            </a:r>
            <a:endParaRPr lang="es-ES" dirty="0" smtClean="0"/>
          </a:p>
          <a:p>
            <a:pPr lvl="1"/>
            <a:r>
              <a:rPr lang="es-ES" dirty="0" smtClean="0"/>
              <a:t>Pertenecen </a:t>
            </a:r>
            <a:r>
              <a:rPr lang="es-ES" dirty="0"/>
              <a:t>al módulo de formación tecnológica específica seleccionado por el estudiante. </a:t>
            </a:r>
            <a:endParaRPr lang="es-ES" dirty="0" smtClean="0"/>
          </a:p>
          <a:p>
            <a:pPr lvl="1"/>
            <a:r>
              <a:rPr lang="es-ES" dirty="0" smtClean="0"/>
              <a:t>El </a:t>
            </a:r>
            <a:r>
              <a:rPr lang="es-ES" dirty="0"/>
              <a:t>estudiante deberá justificar que se cubre el 75% de su temario con las asignaturas escogidas en destino. </a:t>
            </a:r>
            <a:endParaRPr lang="es-ES" dirty="0" smtClean="0"/>
          </a:p>
          <a:p>
            <a:pPr lvl="2"/>
            <a:r>
              <a:rPr lang="es-ES" dirty="0" smtClean="0"/>
              <a:t>El </a:t>
            </a:r>
            <a:r>
              <a:rPr lang="es-ES" dirty="0"/>
              <a:t>requerimiento de 0, 1, 2 o 3 asignaturas TOE dependerá del número de asignaturas que el alumno tenga en movilidad, según la siguiente tabla</a:t>
            </a:r>
            <a:r>
              <a:rPr lang="es-ES" dirty="0" smtClean="0"/>
              <a:t>:</a:t>
            </a:r>
          </a:p>
          <a:p>
            <a:pPr lvl="2"/>
            <a:endParaRPr lang="es-ES" dirty="0"/>
          </a:p>
          <a:p>
            <a:pPr lvl="2"/>
            <a:endParaRPr lang="es-ES" dirty="0" smtClean="0"/>
          </a:p>
          <a:p>
            <a:pPr lvl="2"/>
            <a:endParaRPr lang="es-ES" dirty="0" smtClean="0"/>
          </a:p>
          <a:p>
            <a:pPr lvl="2"/>
            <a:endParaRPr lang="es-ES" dirty="0" smtClean="0"/>
          </a:p>
          <a:p>
            <a:r>
              <a:rPr lang="es-ES" dirty="0" smtClean="0">
                <a:solidFill>
                  <a:srgbClr val="FFC000"/>
                </a:solidFill>
              </a:rPr>
              <a:t>(*)</a:t>
            </a:r>
            <a:r>
              <a:rPr lang="es-ES" dirty="0" smtClean="0"/>
              <a:t> Definición </a:t>
            </a:r>
            <a:r>
              <a:rPr lang="es-ES" b="1" dirty="0" err="1" smtClean="0">
                <a:solidFill>
                  <a:srgbClr val="FFC000"/>
                </a:solidFill>
              </a:rPr>
              <a:t>SúperTOE</a:t>
            </a:r>
            <a:r>
              <a:rPr lang="es-ES" dirty="0" smtClean="0"/>
              <a:t>: </a:t>
            </a:r>
            <a:r>
              <a:rPr lang="es-ES" dirty="0" smtClean="0">
                <a:solidFill>
                  <a:srgbClr val="FFC000"/>
                </a:solidFill>
              </a:rPr>
              <a:t>Excepcionalmente</a:t>
            </a:r>
            <a:r>
              <a:rPr lang="es-ES" dirty="0" smtClean="0"/>
              <a:t> se podrán incluir asignaturas de los módulos de formación común a la rama de telecomunicación y de formación transversal complementaria. Serán objeto de evaluación y autorización por la COEM, previa solicitud del interesado. Si fueran autorizadas, estas asignaturas se considerarían como </a:t>
            </a:r>
            <a:r>
              <a:rPr lang="es-ES" dirty="0" err="1" smtClean="0"/>
              <a:t>TOEs</a:t>
            </a:r>
            <a:r>
              <a:rPr lang="es-ES" dirty="0" smtClean="0"/>
              <a:t> e irán en un bloque separado del PTC.</a:t>
            </a:r>
          </a:p>
          <a:p>
            <a:pPr marL="0" indent="0">
              <a:buNone/>
            </a:pPr>
            <a:r>
              <a:rPr lang="es-ES" dirty="0" smtClean="0">
                <a:solidFill>
                  <a:srgbClr val="FFC000"/>
                </a:solidFill>
              </a:rPr>
              <a:t>Puedes </a:t>
            </a:r>
            <a:r>
              <a:rPr lang="es-ES" dirty="0">
                <a:solidFill>
                  <a:srgbClr val="FFC000"/>
                </a:solidFill>
              </a:rPr>
              <a:t>consultar los módulos y las asignaturas que los componen en:</a:t>
            </a:r>
            <a:br>
              <a:rPr lang="es-ES" dirty="0">
                <a:solidFill>
                  <a:srgbClr val="FFC000"/>
                </a:solidFill>
              </a:rPr>
            </a:br>
            <a:r>
              <a:rPr lang="es-ES" dirty="0">
                <a:solidFill>
                  <a:srgbClr val="FFC000"/>
                </a:solidFill>
              </a:rPr>
              <a:t>https://</a:t>
            </a:r>
            <a:r>
              <a:rPr lang="es-ES" dirty="0" smtClean="0">
                <a:solidFill>
                  <a:srgbClr val="FFC000"/>
                </a:solidFill>
              </a:rPr>
              <a:t>www.upv.es/titulaciones/GITST/info/U0896486.pdf</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2403035651"/>
              </p:ext>
            </p:extLst>
          </p:nvPr>
        </p:nvGraphicFramePr>
        <p:xfrm>
          <a:off x="3203848" y="5157192"/>
          <a:ext cx="4026416" cy="731520"/>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val="3644660517"/>
                    </a:ext>
                  </a:extLst>
                </a:gridCol>
                <a:gridCol w="1506136">
                  <a:extLst>
                    <a:ext uri="{9D8B030D-6E8A-4147-A177-3AD203B41FA5}">
                      <a16:colId xmlns:a16="http://schemas.microsoft.com/office/drawing/2014/main" val="3855901713"/>
                    </a:ext>
                  </a:extLst>
                </a:gridCol>
              </a:tblGrid>
              <a:tr h="0">
                <a:tc>
                  <a:txBody>
                    <a:bodyPr/>
                    <a:lstStyle/>
                    <a:p>
                      <a:pPr marL="36195" marR="36195" algn="ctr">
                        <a:spcBef>
                          <a:spcPts val="300"/>
                        </a:spcBef>
                        <a:spcAft>
                          <a:spcPts val="300"/>
                        </a:spcAft>
                      </a:pPr>
                      <a:r>
                        <a:rPr lang="es-ES" sz="800" baseline="0" dirty="0">
                          <a:effectLst/>
                        </a:rPr>
                        <a:t>Nº de asignaturas de </a:t>
                      </a:r>
                      <a:r>
                        <a:rPr lang="es-ES" sz="800" baseline="0" dirty="0" smtClean="0">
                          <a:effectLst/>
                        </a:rPr>
                        <a:t>movilidad (no </a:t>
                      </a:r>
                      <a:r>
                        <a:rPr lang="es-ES" sz="800" baseline="0" dirty="0">
                          <a:effectLst/>
                        </a:rPr>
                        <a:t>se consideran las del módulo optativo)</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36195" marR="36195" algn="ctr">
                        <a:spcBef>
                          <a:spcPts val="300"/>
                        </a:spcBef>
                        <a:spcAft>
                          <a:spcPts val="300"/>
                        </a:spcAft>
                      </a:pPr>
                      <a:r>
                        <a:rPr lang="es-ES" sz="800" baseline="0" dirty="0">
                          <a:effectLst/>
                        </a:rPr>
                        <a:t>Nº de asignaturas TOE</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564763968"/>
                  </a:ext>
                </a:extLst>
              </a:tr>
              <a:tr h="0">
                <a:tc>
                  <a:txBody>
                    <a:bodyPr/>
                    <a:lstStyle/>
                    <a:p>
                      <a:pPr marL="36195" marR="36195" algn="ctr">
                        <a:spcBef>
                          <a:spcPts val="300"/>
                        </a:spcBef>
                        <a:spcAft>
                          <a:spcPts val="300"/>
                        </a:spcAft>
                      </a:pPr>
                      <a:r>
                        <a:rPr lang="es-ES" sz="800" baseline="0" dirty="0">
                          <a:effectLst/>
                        </a:rPr>
                        <a:t>≤3</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6195" marR="36195" algn="ctr">
                        <a:spcBef>
                          <a:spcPts val="300"/>
                        </a:spcBef>
                        <a:spcAft>
                          <a:spcPts val="300"/>
                        </a:spcAft>
                      </a:pPr>
                      <a:r>
                        <a:rPr lang="es-ES" sz="800" baseline="0">
                          <a:effectLst/>
                        </a:rPr>
                        <a:t>0</a:t>
                      </a:r>
                      <a:endParaRPr lang="es-ES" sz="800" baseline="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56933340"/>
                  </a:ext>
                </a:extLst>
              </a:tr>
              <a:tr h="0">
                <a:tc>
                  <a:txBody>
                    <a:bodyPr/>
                    <a:lstStyle/>
                    <a:p>
                      <a:pPr marL="36195" marR="36195" algn="ctr">
                        <a:spcBef>
                          <a:spcPts val="300"/>
                        </a:spcBef>
                        <a:spcAft>
                          <a:spcPts val="300"/>
                        </a:spcAft>
                      </a:pPr>
                      <a:r>
                        <a:rPr lang="es-ES" sz="800" baseline="0" dirty="0">
                          <a:effectLst/>
                        </a:rPr>
                        <a:t>4</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6195" marR="36195" algn="ctr">
                        <a:spcBef>
                          <a:spcPts val="300"/>
                        </a:spcBef>
                        <a:spcAft>
                          <a:spcPts val="300"/>
                        </a:spcAft>
                      </a:pPr>
                      <a:r>
                        <a:rPr lang="es-ES" sz="800" baseline="0" dirty="0">
                          <a:effectLst/>
                        </a:rPr>
                        <a:t>1</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77825595"/>
                  </a:ext>
                </a:extLst>
              </a:tr>
              <a:tr h="0">
                <a:tc>
                  <a:txBody>
                    <a:bodyPr/>
                    <a:lstStyle/>
                    <a:p>
                      <a:pPr marL="36195" marR="36195" algn="ctr">
                        <a:spcBef>
                          <a:spcPts val="300"/>
                        </a:spcBef>
                        <a:spcAft>
                          <a:spcPts val="300"/>
                        </a:spcAft>
                      </a:pPr>
                      <a:r>
                        <a:rPr lang="es-ES" sz="800" baseline="0">
                          <a:effectLst/>
                        </a:rPr>
                        <a:t>5</a:t>
                      </a:r>
                      <a:endParaRPr lang="es-ES" sz="800" baseline="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6195" marR="36195" algn="ctr">
                        <a:spcBef>
                          <a:spcPts val="300"/>
                        </a:spcBef>
                        <a:spcAft>
                          <a:spcPts val="300"/>
                        </a:spcAft>
                      </a:pPr>
                      <a:r>
                        <a:rPr lang="es-ES" sz="800" baseline="0" dirty="0">
                          <a:effectLst/>
                        </a:rPr>
                        <a:t>2</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69776806"/>
                  </a:ext>
                </a:extLst>
              </a:tr>
              <a:tr h="0">
                <a:tc>
                  <a:txBody>
                    <a:bodyPr/>
                    <a:lstStyle/>
                    <a:p>
                      <a:pPr marL="36195" marR="36195" algn="ctr">
                        <a:spcBef>
                          <a:spcPts val="300"/>
                        </a:spcBef>
                        <a:spcAft>
                          <a:spcPts val="300"/>
                        </a:spcAft>
                      </a:pPr>
                      <a:r>
                        <a:rPr lang="es-ES" sz="800" baseline="0">
                          <a:effectLst/>
                        </a:rPr>
                        <a:t>≥6</a:t>
                      </a:r>
                      <a:endParaRPr lang="es-ES" sz="800" baseline="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6195" marR="36195" algn="ctr">
                        <a:spcBef>
                          <a:spcPts val="300"/>
                        </a:spcBef>
                        <a:spcAft>
                          <a:spcPts val="300"/>
                        </a:spcAft>
                      </a:pPr>
                      <a:r>
                        <a:rPr lang="es-ES" sz="800" baseline="0" dirty="0">
                          <a:effectLst/>
                        </a:rPr>
                        <a:t>3</a:t>
                      </a:r>
                      <a:endParaRPr lang="es-ES" sz="800" baseline="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64416312"/>
                  </a:ext>
                </a:extLst>
              </a:tr>
            </a:tbl>
          </a:graphicData>
        </a:graphic>
      </p:graphicFrame>
    </p:spTree>
    <p:extLst>
      <p:ext uri="{BB962C8B-B14F-4D97-AF65-F5344CB8AC3E}">
        <p14:creationId xmlns:p14="http://schemas.microsoft.com/office/powerpoint/2010/main" val="1200035000"/>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9" y="447188"/>
            <a:ext cx="8787464" cy="1397636"/>
          </a:xfrm>
        </p:spPr>
        <p:txBody>
          <a:bodyPr/>
          <a:lstStyle/>
          <a:p>
            <a:r>
              <a:rPr lang="es-ES" dirty="0" smtClean="0"/>
              <a:t>Tipos de intercambio en grado según necesidades de convalidaciones: Grados</a:t>
            </a:r>
            <a:endParaRPr lang="es-ES" dirty="0"/>
          </a:p>
        </p:txBody>
      </p:sp>
      <p:sp>
        <p:nvSpPr>
          <p:cNvPr id="5" name="Marcador de contenido 4"/>
          <p:cNvSpPr>
            <a:spLocks noGrp="1"/>
          </p:cNvSpPr>
          <p:nvPr>
            <p:ph idx="1"/>
          </p:nvPr>
        </p:nvSpPr>
        <p:spPr>
          <a:xfrm>
            <a:off x="179389" y="2222287"/>
            <a:ext cx="8785224" cy="3602441"/>
          </a:xfrm>
        </p:spPr>
        <p:txBody>
          <a:bodyPr>
            <a:normAutofit fontScale="92500" lnSpcReduction="20000"/>
          </a:bodyPr>
          <a:lstStyle/>
          <a:p>
            <a:pPr lvl="0"/>
            <a:r>
              <a:rPr lang="es-ES" dirty="0" smtClean="0"/>
              <a:t>GITST</a:t>
            </a:r>
          </a:p>
          <a:p>
            <a:pPr lvl="1"/>
            <a:r>
              <a:rPr lang="es-ES" dirty="0" smtClean="0">
                <a:solidFill>
                  <a:srgbClr val="FFC000"/>
                </a:solidFill>
              </a:rPr>
              <a:t>3+TFG</a:t>
            </a:r>
            <a:r>
              <a:rPr lang="es-ES" dirty="0" smtClean="0"/>
              <a:t>: La opción más abierta. Tienes libertad para escoger cualquier asignatura relacionada con TIC en tus convalidaciones.</a:t>
            </a:r>
          </a:p>
          <a:p>
            <a:pPr lvl="1"/>
            <a:r>
              <a:rPr lang="es-ES" dirty="0" smtClean="0">
                <a:solidFill>
                  <a:srgbClr val="FFC000"/>
                </a:solidFill>
              </a:rPr>
              <a:t>Con </a:t>
            </a:r>
            <a:r>
              <a:rPr lang="es-ES" dirty="0" err="1" smtClean="0">
                <a:solidFill>
                  <a:srgbClr val="FFC000"/>
                </a:solidFill>
              </a:rPr>
              <a:t>TOEs</a:t>
            </a:r>
            <a:r>
              <a:rPr lang="es-ES" dirty="0" smtClean="0"/>
              <a:t>: Puedes elegir libremente las </a:t>
            </a:r>
            <a:r>
              <a:rPr lang="es-ES" dirty="0" err="1" smtClean="0"/>
              <a:t>TOEs</a:t>
            </a:r>
            <a:r>
              <a:rPr lang="es-ES" dirty="0" smtClean="0"/>
              <a:t> según la normativa, pero los temarios en destino han de coincidir al menos en un 75%. Si suspendes alguna asignatura en destino relacionada con una TOE, suspendes la TOE. </a:t>
            </a:r>
            <a:r>
              <a:rPr lang="es-ES" dirty="0" smtClean="0">
                <a:solidFill>
                  <a:srgbClr val="FFC000"/>
                </a:solidFill>
              </a:rPr>
              <a:t>Mayor exigencia</a:t>
            </a:r>
            <a:r>
              <a:rPr lang="es-ES" dirty="0" smtClean="0"/>
              <a:t> y posibles problemas si suspendes.</a:t>
            </a:r>
          </a:p>
          <a:p>
            <a:pPr lvl="1"/>
            <a:r>
              <a:rPr lang="es-ES" dirty="0" smtClean="0">
                <a:solidFill>
                  <a:srgbClr val="FFC000"/>
                </a:solidFill>
              </a:rPr>
              <a:t>Con </a:t>
            </a:r>
            <a:r>
              <a:rPr lang="es-ES" dirty="0" err="1" smtClean="0">
                <a:solidFill>
                  <a:srgbClr val="FFC000"/>
                </a:solidFill>
              </a:rPr>
              <a:t>SúperTOEs</a:t>
            </a:r>
            <a:r>
              <a:rPr lang="es-ES" dirty="0" smtClean="0"/>
              <a:t>: Las </a:t>
            </a:r>
            <a:r>
              <a:rPr lang="es-ES" dirty="0" err="1" smtClean="0"/>
              <a:t>súpertoes</a:t>
            </a:r>
            <a:r>
              <a:rPr lang="es-ES" dirty="0" smtClean="0"/>
              <a:t> son de 3er curso, habitualmente llevaréis también </a:t>
            </a:r>
            <a:r>
              <a:rPr lang="es-ES" dirty="0" err="1" smtClean="0"/>
              <a:t>TOEs</a:t>
            </a:r>
            <a:r>
              <a:rPr lang="es-ES" dirty="0" smtClean="0"/>
              <a:t> y asignaturas optativas. Es la opción </a:t>
            </a:r>
            <a:r>
              <a:rPr lang="es-ES" dirty="0" smtClean="0">
                <a:solidFill>
                  <a:srgbClr val="FFC000"/>
                </a:solidFill>
              </a:rPr>
              <a:t>más exigente </a:t>
            </a:r>
            <a:r>
              <a:rPr lang="es-ES" dirty="0" smtClean="0"/>
              <a:t>y delicada, pues las </a:t>
            </a:r>
            <a:r>
              <a:rPr lang="es-ES" dirty="0" err="1" smtClean="0"/>
              <a:t>súpertoes</a:t>
            </a:r>
            <a:r>
              <a:rPr lang="es-ES" dirty="0" smtClean="0"/>
              <a:t> también son difíciles en destino. Considerar </a:t>
            </a:r>
            <a:r>
              <a:rPr lang="es-ES" dirty="0" smtClean="0">
                <a:solidFill>
                  <a:srgbClr val="FFC000"/>
                </a:solidFill>
              </a:rPr>
              <a:t>posponer</a:t>
            </a:r>
            <a:r>
              <a:rPr lang="es-ES" dirty="0" smtClean="0"/>
              <a:t> intercambio si con el intercambio no acabaras la carrera.</a:t>
            </a:r>
          </a:p>
          <a:p>
            <a:r>
              <a:rPr lang="es-ES" dirty="0" smtClean="0"/>
              <a:t>GTDM</a:t>
            </a:r>
          </a:p>
          <a:p>
            <a:pPr lvl="1"/>
            <a:r>
              <a:rPr lang="es-ES" dirty="0" smtClean="0"/>
              <a:t>Son todas </a:t>
            </a:r>
            <a:r>
              <a:rPr lang="es-ES" dirty="0" smtClean="0">
                <a:solidFill>
                  <a:srgbClr val="FFC000"/>
                </a:solidFill>
              </a:rPr>
              <a:t>optativas</a:t>
            </a:r>
            <a:r>
              <a:rPr lang="es-ES" dirty="0" smtClean="0"/>
              <a:t>. Convalidar al menos una asignatura en destino relacionada directamente con asignaturas cuatrimestre A. Convalidación del resto por otras asignaturas relacionadas con TIC o TDM.</a:t>
            </a:r>
          </a:p>
          <a:p>
            <a:pPr lvl="0"/>
            <a:endParaRPr lang="es-ES" dirty="0"/>
          </a:p>
        </p:txBody>
      </p:sp>
    </p:spTree>
    <p:extLst>
      <p:ext uri="{BB962C8B-B14F-4D97-AF65-F5344CB8AC3E}">
        <p14:creationId xmlns:p14="http://schemas.microsoft.com/office/powerpoint/2010/main" val="818889607"/>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9" y="447188"/>
            <a:ext cx="8787464" cy="1397636"/>
          </a:xfrm>
        </p:spPr>
        <p:txBody>
          <a:bodyPr/>
          <a:lstStyle/>
          <a:p>
            <a:r>
              <a:rPr lang="es-ES" dirty="0" smtClean="0"/>
              <a:t>Tipos generales de intercambio en grado según necesidades de convalidaciones: Máster</a:t>
            </a:r>
            <a:endParaRPr lang="es-ES" dirty="0"/>
          </a:p>
        </p:txBody>
      </p:sp>
      <p:sp>
        <p:nvSpPr>
          <p:cNvPr id="5" name="Marcador de contenido 4"/>
          <p:cNvSpPr>
            <a:spLocks noGrp="1"/>
          </p:cNvSpPr>
          <p:nvPr>
            <p:ph idx="1"/>
          </p:nvPr>
        </p:nvSpPr>
        <p:spPr>
          <a:xfrm>
            <a:off x="179389" y="2222287"/>
            <a:ext cx="8785224" cy="4231049"/>
          </a:xfrm>
        </p:spPr>
        <p:txBody>
          <a:bodyPr>
            <a:normAutofit/>
          </a:bodyPr>
          <a:lstStyle/>
          <a:p>
            <a:pPr lvl="0"/>
            <a:r>
              <a:rPr lang="es-ES" dirty="0" smtClean="0"/>
              <a:t>MUIT</a:t>
            </a:r>
          </a:p>
          <a:p>
            <a:pPr lvl="1"/>
            <a:r>
              <a:rPr lang="es-ES" dirty="0" smtClean="0"/>
              <a:t>Sólo asignaturas y/o </a:t>
            </a:r>
            <a:r>
              <a:rPr lang="es-ES" dirty="0" err="1" smtClean="0"/>
              <a:t>TFMs</a:t>
            </a:r>
            <a:r>
              <a:rPr lang="es-ES" dirty="0" smtClean="0"/>
              <a:t> </a:t>
            </a:r>
            <a:r>
              <a:rPr lang="es-ES" dirty="0" smtClean="0">
                <a:solidFill>
                  <a:srgbClr val="FFC000"/>
                </a:solidFill>
              </a:rPr>
              <a:t>segundo</a:t>
            </a:r>
            <a:r>
              <a:rPr lang="es-ES" dirty="0" smtClean="0"/>
              <a:t> curso</a:t>
            </a:r>
          </a:p>
          <a:p>
            <a:pPr lvl="1"/>
            <a:r>
              <a:rPr lang="es-ES" dirty="0" smtClean="0"/>
              <a:t>No se convalidan idiomas por asignaturas técnicas</a:t>
            </a:r>
          </a:p>
          <a:p>
            <a:r>
              <a:rPr lang="es-ES" dirty="0" smtClean="0"/>
              <a:t>MUISE</a:t>
            </a:r>
          </a:p>
          <a:p>
            <a:pPr lvl="1"/>
            <a:r>
              <a:rPr lang="es-ES" dirty="0" smtClean="0"/>
              <a:t>Sólo permite </a:t>
            </a:r>
            <a:r>
              <a:rPr lang="es-ES" dirty="0" smtClean="0">
                <a:solidFill>
                  <a:srgbClr val="FFC000"/>
                </a:solidFill>
              </a:rPr>
              <a:t>TFM</a:t>
            </a:r>
          </a:p>
          <a:p>
            <a:r>
              <a:rPr lang="es-ES" dirty="0" smtClean="0"/>
              <a:t>MUTSRC</a:t>
            </a:r>
          </a:p>
          <a:p>
            <a:pPr lvl="1"/>
            <a:r>
              <a:rPr lang="es-ES" dirty="0" smtClean="0"/>
              <a:t>PTC revisado individualmente. Contad con que casi todo será </a:t>
            </a:r>
            <a:r>
              <a:rPr lang="es-ES" dirty="0" smtClean="0">
                <a:solidFill>
                  <a:srgbClr val="FFC000"/>
                </a:solidFill>
              </a:rPr>
              <a:t>TOE</a:t>
            </a:r>
            <a:r>
              <a:rPr lang="es-ES" dirty="0" smtClean="0"/>
              <a:t>.</a:t>
            </a:r>
          </a:p>
          <a:p>
            <a:r>
              <a:rPr lang="es-ES" dirty="0" smtClean="0"/>
              <a:t>Dobles Másteres: MUIT+MUISE, MUIT+MUTSRC: consultad con oficina y Subdirector para revisión </a:t>
            </a:r>
            <a:r>
              <a:rPr lang="es-ES" dirty="0" smtClean="0">
                <a:solidFill>
                  <a:srgbClr val="FFC000"/>
                </a:solidFill>
              </a:rPr>
              <a:t>pormenorizada</a:t>
            </a:r>
            <a:r>
              <a:rPr lang="es-ES" dirty="0" smtClean="0"/>
              <a:t>.</a:t>
            </a:r>
          </a:p>
          <a:p>
            <a:pPr lvl="0"/>
            <a:endParaRPr lang="es-ES" dirty="0"/>
          </a:p>
        </p:txBody>
      </p:sp>
    </p:spTree>
    <p:extLst>
      <p:ext uri="{BB962C8B-B14F-4D97-AF65-F5344CB8AC3E}">
        <p14:creationId xmlns:p14="http://schemas.microsoft.com/office/powerpoint/2010/main" val="1691230217"/>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7" y="116632"/>
            <a:ext cx="8785225" cy="1559768"/>
          </a:xfrm>
        </p:spPr>
        <p:txBody>
          <a:bodyPr/>
          <a:lstStyle/>
          <a:p>
            <a:r>
              <a:rPr lang="es-ES" dirty="0" smtClean="0">
                <a:effectLst/>
              </a:rPr>
              <a:t>Consideraciones al buscar destinos (1)</a:t>
            </a:r>
            <a:endParaRPr lang="es-ES" dirty="0"/>
          </a:p>
        </p:txBody>
      </p:sp>
      <p:sp>
        <p:nvSpPr>
          <p:cNvPr id="5" name="Marcador de contenido 4"/>
          <p:cNvSpPr>
            <a:spLocks noGrp="1"/>
          </p:cNvSpPr>
          <p:nvPr>
            <p:ph idx="1"/>
          </p:nvPr>
        </p:nvSpPr>
        <p:spPr>
          <a:xfrm>
            <a:off x="179387" y="2204864"/>
            <a:ext cx="8659811" cy="4653136"/>
          </a:xfrm>
        </p:spPr>
        <p:txBody>
          <a:bodyPr/>
          <a:lstStyle/>
          <a:p>
            <a:pPr lvl="0"/>
            <a:r>
              <a:rPr lang="es-ES" sz="2000" b="0" dirty="0" smtClean="0">
                <a:effectLst/>
              </a:rPr>
              <a:t>Debes </a:t>
            </a:r>
            <a:r>
              <a:rPr lang="es-ES" sz="2000" b="0" dirty="0">
                <a:effectLst/>
              </a:rPr>
              <a:t>buscar un destino en base a tus intereses académicos y la oferta del destino, tus conocimientos de idiomas y los </a:t>
            </a:r>
            <a:r>
              <a:rPr lang="es-ES" sz="2000" dirty="0">
                <a:solidFill>
                  <a:srgbClr val="FFC000"/>
                </a:solidFill>
                <a:effectLst/>
              </a:rPr>
              <a:t>requisitos de idioma </a:t>
            </a:r>
            <a:r>
              <a:rPr lang="es-ES" sz="2000" b="0" dirty="0">
                <a:effectLst/>
              </a:rPr>
              <a:t>del destino y tu motivación personal por el país o ciudad donde se ubique la universidad.</a:t>
            </a:r>
          </a:p>
          <a:p>
            <a:pPr lvl="0"/>
            <a:r>
              <a:rPr lang="es-ES" sz="2000" b="0" dirty="0">
                <a:effectLst/>
              </a:rPr>
              <a:t>El </a:t>
            </a:r>
            <a:r>
              <a:rPr lang="es-ES" sz="2000" dirty="0">
                <a:solidFill>
                  <a:srgbClr val="FFC000"/>
                </a:solidFill>
                <a:effectLst/>
              </a:rPr>
              <a:t>calendario académico del socio </a:t>
            </a:r>
            <a:r>
              <a:rPr lang="es-ES" sz="2000" b="0" dirty="0">
                <a:effectLst/>
              </a:rPr>
              <a:t>es muy importante: </a:t>
            </a:r>
            <a:r>
              <a:rPr lang="es-ES" b="0" dirty="0">
                <a:effectLst/>
              </a:rPr>
              <a:t>Comienzo y fin de clases de cada periodo en que tengan dividido el curso (trimestres, cuatrimestres, semestres, o incluso, asignaturas anuales), vacaciones, periodos de solicitud y defensa del TFG/TFM, etc. Debéis respetar al máximo las fechas que indica el socio</a:t>
            </a:r>
            <a:r>
              <a:rPr lang="es-ES" b="0" dirty="0" smtClean="0">
                <a:effectLst/>
              </a:rPr>
              <a:t>.</a:t>
            </a:r>
            <a:endParaRPr lang="es-ES" sz="2000" b="0" dirty="0">
              <a:effectLst/>
            </a:endParaRPr>
          </a:p>
          <a:p>
            <a:pPr lvl="0"/>
            <a:r>
              <a:rPr lang="es-ES" sz="2000" b="0" dirty="0">
                <a:effectLst/>
              </a:rPr>
              <a:t>Os recomendamos que vuestra </a:t>
            </a:r>
            <a:r>
              <a:rPr lang="es-ES" sz="2000" b="0" dirty="0">
                <a:solidFill>
                  <a:srgbClr val="FFC000"/>
                </a:solidFill>
                <a:effectLst/>
              </a:rPr>
              <a:t>llegada</a:t>
            </a:r>
            <a:r>
              <a:rPr lang="es-ES" sz="2000" b="0" dirty="0">
                <a:effectLst/>
              </a:rPr>
              <a:t> sea, como máximo, </a:t>
            </a:r>
            <a:r>
              <a:rPr lang="es-ES" sz="2000" dirty="0">
                <a:solidFill>
                  <a:srgbClr val="FFC000"/>
                </a:solidFill>
                <a:effectLst/>
              </a:rPr>
              <a:t>una semana</a:t>
            </a:r>
            <a:r>
              <a:rPr lang="es-ES" sz="2000" b="0" dirty="0">
                <a:effectLst/>
              </a:rPr>
              <a:t> tras los periodos de incorporación que os indican. </a:t>
            </a:r>
            <a:r>
              <a:rPr lang="es-ES" sz="2000" b="1" dirty="0">
                <a:solidFill>
                  <a:srgbClr val="FFC000"/>
                </a:solidFill>
                <a:effectLst/>
              </a:rPr>
              <a:t>Si llegáis más tarde, podríais ser no aceptados en algunas asignaturas, o incluso rechazados una vez en destino</a:t>
            </a:r>
            <a:r>
              <a:rPr lang="es-ES" sz="2000" b="1" dirty="0" smtClean="0">
                <a:solidFill>
                  <a:srgbClr val="FFC000"/>
                </a:solidFill>
                <a:effectLst/>
              </a:rPr>
              <a:t>.</a:t>
            </a:r>
          </a:p>
        </p:txBody>
      </p:sp>
      <p:sp>
        <p:nvSpPr>
          <p:cNvPr id="6" name="Llamada rectangular 5"/>
          <p:cNvSpPr/>
          <p:nvPr/>
        </p:nvSpPr>
        <p:spPr>
          <a:xfrm>
            <a:off x="7814725" y="5949280"/>
            <a:ext cx="1152128" cy="764704"/>
          </a:xfrm>
          <a:prstGeom prst="wedgeRectCallout">
            <a:avLst>
              <a:gd name="adj1" fmla="val -77977"/>
              <a:gd name="adj2" fmla="val -400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smtClean="0"/>
              <a:t>¡Mejor una semana antes!</a:t>
            </a:r>
            <a:endParaRPr lang="es-ES" sz="1200" dirty="0"/>
          </a:p>
        </p:txBody>
      </p:sp>
    </p:spTree>
    <p:extLst>
      <p:ext uri="{BB962C8B-B14F-4D97-AF65-F5344CB8AC3E}">
        <p14:creationId xmlns:p14="http://schemas.microsoft.com/office/powerpoint/2010/main" val="2928800554"/>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7" y="116632"/>
            <a:ext cx="8785225" cy="1559768"/>
          </a:xfrm>
        </p:spPr>
        <p:txBody>
          <a:bodyPr/>
          <a:lstStyle/>
          <a:p>
            <a:r>
              <a:rPr lang="es-ES" dirty="0" smtClean="0">
                <a:effectLst/>
              </a:rPr>
              <a:t>Consideraciones al buscar destinos (2)</a:t>
            </a:r>
            <a:endParaRPr lang="es-ES" dirty="0"/>
          </a:p>
        </p:txBody>
      </p:sp>
      <p:sp>
        <p:nvSpPr>
          <p:cNvPr id="5" name="Marcador de contenido 4"/>
          <p:cNvSpPr>
            <a:spLocks noGrp="1"/>
          </p:cNvSpPr>
          <p:nvPr>
            <p:ph idx="1"/>
          </p:nvPr>
        </p:nvSpPr>
        <p:spPr>
          <a:xfrm>
            <a:off x="179387" y="2132856"/>
            <a:ext cx="8659812" cy="4725144"/>
          </a:xfrm>
        </p:spPr>
        <p:txBody>
          <a:bodyPr>
            <a:normAutofit fontScale="85000" lnSpcReduction="20000"/>
          </a:bodyPr>
          <a:lstStyle/>
          <a:p>
            <a:r>
              <a:rPr lang="es-ES" sz="2000" b="0" dirty="0" smtClean="0">
                <a:effectLst/>
              </a:rPr>
              <a:t>En </a:t>
            </a:r>
            <a:r>
              <a:rPr lang="es-ES" sz="2000" b="0" dirty="0">
                <a:effectLst/>
              </a:rPr>
              <a:t>las </a:t>
            </a:r>
            <a:r>
              <a:rPr lang="es-ES" sz="2000" b="0" dirty="0">
                <a:solidFill>
                  <a:srgbClr val="FFC000"/>
                </a:solidFill>
                <a:effectLst/>
              </a:rPr>
              <a:t>webs de cada universidad </a:t>
            </a:r>
            <a:r>
              <a:rPr lang="es-ES" sz="2000" b="0" dirty="0">
                <a:effectLst/>
              </a:rPr>
              <a:t>suelen tener información dirigida específicamente a alumnado de intercambio Erasmus. Depende de la web, puedes encontrarla en “International Office” “Exchange </a:t>
            </a:r>
            <a:r>
              <a:rPr lang="es-ES" sz="2000" b="0" dirty="0" err="1">
                <a:effectLst/>
              </a:rPr>
              <a:t>Students</a:t>
            </a:r>
            <a:r>
              <a:rPr lang="es-ES" sz="2000" b="0" dirty="0">
                <a:effectLst/>
              </a:rPr>
              <a:t>”, “ECTS </a:t>
            </a:r>
            <a:r>
              <a:rPr lang="es-ES" sz="2000" b="0" dirty="0" err="1">
                <a:effectLst/>
              </a:rPr>
              <a:t>package</a:t>
            </a:r>
            <a:r>
              <a:rPr lang="es-ES" sz="2000" b="0" dirty="0">
                <a:effectLst/>
              </a:rPr>
              <a:t>”, etc. Algunos socios nos envían información con enlaces directos a las webs y documentos de interés, os iremos informando conforme vayan llegando. También disponemos de información de cursos anteriores, por si alguien desea </a:t>
            </a:r>
            <a:r>
              <a:rPr lang="es-ES" sz="2000" b="0" dirty="0" smtClean="0">
                <a:effectLst/>
              </a:rPr>
              <a:t>consultarla en </a:t>
            </a:r>
            <a:r>
              <a:rPr lang="es-ES" sz="2000" b="0" dirty="0">
                <a:effectLst/>
              </a:rPr>
              <a:t>la </a:t>
            </a:r>
            <a:r>
              <a:rPr lang="es-ES" sz="2000" b="0" dirty="0">
                <a:solidFill>
                  <a:srgbClr val="FFC000"/>
                </a:solidFill>
                <a:effectLst/>
              </a:rPr>
              <a:t>aplicación de </a:t>
            </a:r>
            <a:r>
              <a:rPr lang="es-ES" sz="2000" b="0" dirty="0" err="1">
                <a:solidFill>
                  <a:srgbClr val="FFC000"/>
                </a:solidFill>
                <a:effectLst/>
              </a:rPr>
              <a:t>PTCs</a:t>
            </a:r>
            <a:r>
              <a:rPr lang="es-ES" sz="2000" b="0" dirty="0">
                <a:solidFill>
                  <a:srgbClr val="FFC000"/>
                </a:solidFill>
                <a:effectLst/>
              </a:rPr>
              <a:t> puedes consultar planes de convalidaciones</a:t>
            </a:r>
            <a:r>
              <a:rPr lang="es-ES" sz="2000" b="0" dirty="0">
                <a:effectLst/>
              </a:rPr>
              <a:t> utilizados en cursos </a:t>
            </a:r>
            <a:r>
              <a:rPr lang="es-ES" sz="2000" b="0" dirty="0" smtClean="0">
                <a:effectLst/>
              </a:rPr>
              <a:t>anteriores (ejemplo más adelante).</a:t>
            </a:r>
            <a:endParaRPr lang="es-ES" sz="2000" b="0" dirty="0">
              <a:effectLst/>
            </a:endParaRPr>
          </a:p>
          <a:p>
            <a:pPr lvl="0"/>
            <a:r>
              <a:rPr lang="es-ES" sz="2000" b="0" dirty="0" smtClean="0">
                <a:effectLst/>
              </a:rPr>
              <a:t>En algunos </a:t>
            </a:r>
            <a:r>
              <a:rPr lang="es-ES" sz="2000" b="0" dirty="0">
                <a:effectLst/>
              </a:rPr>
              <a:t>países del área Erasmus+, el Grado (o </a:t>
            </a:r>
            <a:r>
              <a:rPr lang="es-ES" sz="2000" b="0" dirty="0" err="1">
                <a:effectLst/>
              </a:rPr>
              <a:t>Bachelor’s</a:t>
            </a:r>
            <a:r>
              <a:rPr lang="es-ES" sz="2000" b="0" dirty="0">
                <a:effectLst/>
              </a:rPr>
              <a:t> </a:t>
            </a:r>
            <a:r>
              <a:rPr lang="es-ES" sz="2000" b="0" dirty="0" err="1">
                <a:effectLst/>
              </a:rPr>
              <a:t>Degree</a:t>
            </a:r>
            <a:r>
              <a:rPr lang="es-ES" sz="2000" b="0" dirty="0">
                <a:effectLst/>
              </a:rPr>
              <a:t> o </a:t>
            </a:r>
            <a:r>
              <a:rPr lang="es-ES" sz="2000" b="0" dirty="0" err="1">
                <a:effectLst/>
              </a:rPr>
              <a:t>Undergraduated</a:t>
            </a:r>
            <a:r>
              <a:rPr lang="es-ES" sz="2000" b="0" dirty="0">
                <a:effectLst/>
              </a:rPr>
              <a:t> </a:t>
            </a:r>
            <a:r>
              <a:rPr lang="es-ES" sz="2000" b="0" dirty="0" err="1">
                <a:effectLst/>
              </a:rPr>
              <a:t>programme</a:t>
            </a:r>
            <a:r>
              <a:rPr lang="es-ES" sz="2000" b="0" dirty="0">
                <a:effectLst/>
              </a:rPr>
              <a:t>) es de 3 años. Como el Grado es de 4 años, si tu estancia en movilidad la realizas en 4º, podrás realizar asignaturas de nivel de máster en el destino (que es similar a 4º de Grado). Si tuvieras problemas por esta cuestión, infórmanos mediante nuestro formulario de contacto: </a:t>
            </a:r>
            <a:r>
              <a:rPr lang="es-ES" sz="2000" b="0" u="sng" dirty="0">
                <a:solidFill>
                  <a:srgbClr val="FFC000"/>
                </a:solidFill>
                <a:effectLst/>
              </a:rPr>
              <a:t>https://outstudentsetsit.blogs.upv.es/contacto/</a:t>
            </a:r>
            <a:r>
              <a:rPr lang="es-ES" sz="2000" b="0" dirty="0">
                <a:solidFill>
                  <a:srgbClr val="FFC000"/>
                </a:solidFill>
                <a:effectLst/>
              </a:rPr>
              <a:t> </a:t>
            </a:r>
            <a:r>
              <a:rPr lang="es-ES" sz="2000" b="0" dirty="0">
                <a:effectLst/>
              </a:rPr>
              <a:t>para que se lo recordemos al socio. No obstante, pudiera ocurrir que no os permitieran esta opción.</a:t>
            </a:r>
          </a:p>
          <a:p>
            <a:pPr lvl="0"/>
            <a:r>
              <a:rPr lang="es-ES" sz="2000" b="0" dirty="0">
                <a:effectLst/>
              </a:rPr>
              <a:t>Ten en cuenta que en algunos países la docencia en inglés se centra más en los programas de nivel de Máster. Si tu movilidad es en 3º deberás centrarte únicamente en destinos donde ofrezcan docencia en inglés en su </a:t>
            </a:r>
            <a:r>
              <a:rPr lang="es-ES" sz="2000" b="0" dirty="0" err="1">
                <a:effectLst/>
              </a:rPr>
              <a:t>Bachelor</a:t>
            </a:r>
            <a:r>
              <a:rPr lang="es-ES" sz="2000" b="0" dirty="0">
                <a:effectLst/>
              </a:rPr>
              <a:t>. Si tu movilidad es en 4º, deberás centrarte en buscar destinos donde la docencia en inglés sea a nivel de máster/nivel avanzado (el abanico es más grande</a:t>
            </a:r>
            <a:r>
              <a:rPr lang="es-ES" sz="2000" b="0" dirty="0" smtClean="0">
                <a:effectLst/>
              </a:rPr>
              <a:t>).</a:t>
            </a:r>
            <a:endParaRPr lang="es-ES" sz="2000" b="0" dirty="0">
              <a:effectLst/>
            </a:endParaRPr>
          </a:p>
        </p:txBody>
      </p:sp>
    </p:spTree>
    <p:extLst>
      <p:ext uri="{BB962C8B-B14F-4D97-AF65-F5344CB8AC3E}">
        <p14:creationId xmlns:p14="http://schemas.microsoft.com/office/powerpoint/2010/main" val="1430184163"/>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9" y="0"/>
            <a:ext cx="8785224" cy="1417320"/>
          </a:xfrm>
        </p:spPr>
        <p:txBody>
          <a:bodyPr/>
          <a:lstStyle/>
          <a:p>
            <a:r>
              <a:rPr lang="es-ES" dirty="0" smtClean="0"/>
              <a:t>Consideraciones al buscar destinos (3)</a:t>
            </a:r>
            <a:endParaRPr lang="es-ES" dirty="0"/>
          </a:p>
        </p:txBody>
      </p:sp>
      <p:sp>
        <p:nvSpPr>
          <p:cNvPr id="5" name="Marcador de contenido 4"/>
          <p:cNvSpPr>
            <a:spLocks noGrp="1"/>
          </p:cNvSpPr>
          <p:nvPr>
            <p:ph idx="1"/>
          </p:nvPr>
        </p:nvSpPr>
        <p:spPr>
          <a:xfrm>
            <a:off x="179389" y="2222287"/>
            <a:ext cx="8785224" cy="3636510"/>
          </a:xfrm>
        </p:spPr>
        <p:txBody>
          <a:bodyPr/>
          <a:lstStyle/>
          <a:p>
            <a:pPr lvl="0"/>
            <a:r>
              <a:rPr lang="es-ES" dirty="0" smtClean="0"/>
              <a:t>En la mayoría de destinos podrás realizar la elección de las asignaturas consultando un buscador donde podrás filtrar por semestre / idioma / departamento o área de interés, etc.</a:t>
            </a:r>
          </a:p>
          <a:p>
            <a:pPr lvl="0"/>
            <a:r>
              <a:rPr lang="es-ES" dirty="0" smtClean="0"/>
              <a:t>Ten cuidado con que el </a:t>
            </a:r>
            <a:r>
              <a:rPr lang="es-ES" dirty="0" smtClean="0">
                <a:solidFill>
                  <a:srgbClr val="FFC000"/>
                </a:solidFill>
              </a:rPr>
              <a:t>semestre de impartición </a:t>
            </a:r>
            <a:r>
              <a:rPr lang="es-ES" dirty="0" smtClean="0"/>
              <a:t>de las asignaturas que necesitas para convalidar en el destino sea aquel en el que estés en el destino.</a:t>
            </a:r>
          </a:p>
          <a:p>
            <a:pPr lvl="0"/>
            <a:r>
              <a:rPr lang="es-ES" dirty="0" smtClean="0"/>
              <a:t>Cuidado con las asignaturas en destino que sean </a:t>
            </a:r>
            <a:r>
              <a:rPr lang="es-ES" dirty="0" smtClean="0">
                <a:solidFill>
                  <a:srgbClr val="FFC000"/>
                </a:solidFill>
              </a:rPr>
              <a:t>trimestrales o anuales</a:t>
            </a:r>
            <a:r>
              <a:rPr lang="es-ES" dirty="0" smtClean="0"/>
              <a:t>, la duración de tu estancia ha de ser la necesaria para que las puedas cursar sin problemas.</a:t>
            </a:r>
            <a:endParaRPr lang="es-ES" dirty="0"/>
          </a:p>
        </p:txBody>
      </p:sp>
    </p:spTree>
    <p:extLst>
      <p:ext uri="{BB962C8B-B14F-4D97-AF65-F5344CB8AC3E}">
        <p14:creationId xmlns:p14="http://schemas.microsoft.com/office/powerpoint/2010/main" val="1302039648"/>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179387" y="116632"/>
            <a:ext cx="8785225" cy="1559768"/>
          </a:xfrm>
        </p:spPr>
        <p:txBody>
          <a:bodyPr/>
          <a:lstStyle/>
          <a:p>
            <a:r>
              <a:rPr lang="es-ES" dirty="0" smtClean="0">
                <a:effectLst/>
              </a:rPr>
              <a:t>Consideraciones al buscar destinos (4)</a:t>
            </a:r>
            <a:endParaRPr lang="es-ES" dirty="0"/>
          </a:p>
        </p:txBody>
      </p:sp>
      <p:sp>
        <p:nvSpPr>
          <p:cNvPr id="5" name="Marcador de contenido 4"/>
          <p:cNvSpPr>
            <a:spLocks noGrp="1"/>
          </p:cNvSpPr>
          <p:nvPr>
            <p:ph idx="1"/>
          </p:nvPr>
        </p:nvSpPr>
        <p:spPr>
          <a:xfrm>
            <a:off x="179387" y="1988840"/>
            <a:ext cx="8659812" cy="4653136"/>
          </a:xfrm>
        </p:spPr>
        <p:txBody>
          <a:bodyPr>
            <a:normAutofit/>
          </a:bodyPr>
          <a:lstStyle/>
          <a:p>
            <a:pPr lvl="0"/>
            <a:r>
              <a:rPr lang="es-ES" sz="2000" b="0" dirty="0" smtClean="0">
                <a:effectLst/>
              </a:rPr>
              <a:t>Respecto </a:t>
            </a:r>
            <a:r>
              <a:rPr lang="es-ES" sz="2000" b="0" dirty="0">
                <a:effectLst/>
              </a:rPr>
              <a:t>al calendario académico, ten en cuenta que si quieres ir en el semestre B los destinos de los países</a:t>
            </a:r>
            <a:r>
              <a:rPr lang="es-ES" sz="2000" b="0" dirty="0">
                <a:solidFill>
                  <a:srgbClr val="FFC000"/>
                </a:solidFill>
                <a:effectLst/>
              </a:rPr>
              <a:t> nórdicos </a:t>
            </a:r>
            <a:r>
              <a:rPr lang="es-ES" sz="2000" b="0" dirty="0">
                <a:effectLst/>
              </a:rPr>
              <a:t>(excepto Dinamarca, todos – Finlandia, Noruega, Suecia, Islandia) suelen comenzar su </a:t>
            </a:r>
            <a:r>
              <a:rPr lang="es-ES" sz="2000" b="0" dirty="0">
                <a:solidFill>
                  <a:srgbClr val="FFC000"/>
                </a:solidFill>
                <a:effectLst/>
              </a:rPr>
              <a:t>semestre B (Spring </a:t>
            </a:r>
            <a:r>
              <a:rPr lang="es-ES" sz="2000" b="0" dirty="0" err="1">
                <a:solidFill>
                  <a:srgbClr val="FFC000"/>
                </a:solidFill>
                <a:effectLst/>
              </a:rPr>
              <a:t>semester</a:t>
            </a:r>
            <a:r>
              <a:rPr lang="es-ES" sz="2000" b="0" dirty="0">
                <a:solidFill>
                  <a:srgbClr val="FFC000"/>
                </a:solidFill>
                <a:effectLst/>
              </a:rPr>
              <a:t>) a principios de enero</a:t>
            </a:r>
            <a:r>
              <a:rPr lang="es-ES" sz="2000" b="0" dirty="0">
                <a:effectLst/>
              </a:rPr>
              <a:t>, por lo que, si vas a tener </a:t>
            </a:r>
            <a:r>
              <a:rPr lang="es-ES" sz="2000" b="0" dirty="0" smtClean="0">
                <a:effectLst/>
              </a:rPr>
              <a:t>exámenes presenciales </a:t>
            </a:r>
            <a:r>
              <a:rPr lang="es-ES" sz="2000" b="0" dirty="0">
                <a:effectLst/>
              </a:rPr>
              <a:t>del semestre A en la ETSIT, no sería adecuado que los eligieras.</a:t>
            </a:r>
          </a:p>
          <a:p>
            <a:pPr lvl="0"/>
            <a:r>
              <a:rPr lang="es-ES" sz="2000" b="0" dirty="0">
                <a:effectLst/>
              </a:rPr>
              <a:t>Si tienes alguna consulta, no dudes en ponerte en contacto mediante nuestro formulario de contacto:</a:t>
            </a:r>
            <a:br>
              <a:rPr lang="es-ES" sz="2000" b="0" dirty="0">
                <a:effectLst/>
              </a:rPr>
            </a:br>
            <a:r>
              <a:rPr lang="es-ES" sz="2000" b="0" u="sng" dirty="0">
                <a:solidFill>
                  <a:srgbClr val="FFC000"/>
                </a:solidFill>
                <a:effectLst/>
              </a:rPr>
              <a:t>https://outstudentsetsit.blogs.upv.es/contacto</a:t>
            </a:r>
            <a:r>
              <a:rPr lang="es-ES" sz="2000" b="0" u="sng" dirty="0" smtClean="0">
                <a:solidFill>
                  <a:srgbClr val="FFC000"/>
                </a:solidFill>
                <a:effectLst/>
              </a:rPr>
              <a:t>/</a:t>
            </a:r>
            <a:endParaRPr lang="es-ES" sz="2000" b="0" dirty="0">
              <a:solidFill>
                <a:srgbClr val="FFC000"/>
              </a:solidFill>
              <a:effectLst/>
            </a:endParaRPr>
          </a:p>
        </p:txBody>
      </p:sp>
    </p:spTree>
    <p:extLst>
      <p:ext uri="{BB962C8B-B14F-4D97-AF65-F5344CB8AC3E}">
        <p14:creationId xmlns:p14="http://schemas.microsoft.com/office/powerpoint/2010/main" val="2381658155"/>
      </p:ext>
    </p:extLst>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Ci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TM03457503[[fn=Citable]]</Template>
  <TotalTime>4729</TotalTime>
  <Words>1419</Words>
  <Application>Microsoft Office PowerPoint</Application>
  <PresentationFormat>Presentación en pantalla (4:3)</PresentationFormat>
  <Paragraphs>107</Paragraphs>
  <Slides>12</Slides>
  <Notes>8</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9" baseType="lpstr">
      <vt:lpstr>Arial</vt:lpstr>
      <vt:lpstr>Century Gothic</vt:lpstr>
      <vt:lpstr>Times New Roman</vt:lpstr>
      <vt:lpstr>Trebuchet MS</vt:lpstr>
      <vt:lpstr>Wingdings 2</vt:lpstr>
      <vt:lpstr>Citable</vt:lpstr>
      <vt:lpstr>Imagen de mapa de bits</vt:lpstr>
      <vt:lpstr>Presentación Destinos Erasmus y Doble Titulación Lista definitiva Curso 2022-2023</vt:lpstr>
      <vt:lpstr>ACUERDOS CON UNIVERSIDADES EUROPEAS para el curso 2022-2023</vt:lpstr>
      <vt:lpstr>Tipos asignaturas ETSIT elegibles para el intercambio</vt:lpstr>
      <vt:lpstr>Tipos de intercambio en grado según necesidades de convalidaciones: Grados</vt:lpstr>
      <vt:lpstr>Tipos generales de intercambio en grado según necesidades de convalidaciones: Máster</vt:lpstr>
      <vt:lpstr>Consideraciones al buscar destinos (1)</vt:lpstr>
      <vt:lpstr>Consideraciones al buscar destinos (2)</vt:lpstr>
      <vt:lpstr>Consideraciones al buscar destinos (3)</vt:lpstr>
      <vt:lpstr>Consideraciones al buscar destinos (4)</vt:lpstr>
      <vt:lpstr>Búsqueda asignaturas de cursos anteriores: Aplicación PTCs</vt:lpstr>
      <vt:lpstr>Buscar por destinos en la aplicación PTCs</vt:lpstr>
      <vt:lpstr>Buscar por asignaturas en la aplicación PTCs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Programas Internacionales de la Escuela Técnica Superior de Ingenieros Telecomunicación</dc:title>
  <dc:creator>APIT</dc:creator>
  <cp:lastModifiedBy>Jesús Alonso Urbano</cp:lastModifiedBy>
  <cp:revision>411</cp:revision>
  <cp:lastPrinted>2013-01-29T12:49:38Z</cp:lastPrinted>
  <dcterms:created xsi:type="dcterms:W3CDTF">1999-01-25T09:34:34Z</dcterms:created>
  <dcterms:modified xsi:type="dcterms:W3CDTF">2022-03-03T10:46:18Z</dcterms:modified>
</cp:coreProperties>
</file>