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258" r:id="rId2"/>
    <p:sldId id="425" r:id="rId3"/>
    <p:sldId id="426" r:id="rId4"/>
    <p:sldId id="454" r:id="rId5"/>
    <p:sldId id="493" r:id="rId6"/>
    <p:sldId id="327" r:id="rId7"/>
    <p:sldId id="494" r:id="rId8"/>
    <p:sldId id="457" r:id="rId9"/>
    <p:sldId id="458" r:id="rId10"/>
    <p:sldId id="455" r:id="rId11"/>
    <p:sldId id="465" r:id="rId12"/>
    <p:sldId id="450" r:id="rId13"/>
    <p:sldId id="449" r:id="rId14"/>
    <p:sldId id="487" r:id="rId15"/>
    <p:sldId id="466" r:id="rId16"/>
    <p:sldId id="485" r:id="rId17"/>
    <p:sldId id="483" r:id="rId18"/>
    <p:sldId id="486" r:id="rId19"/>
    <p:sldId id="469" r:id="rId20"/>
    <p:sldId id="470" r:id="rId21"/>
    <p:sldId id="488" r:id="rId22"/>
    <p:sldId id="489" r:id="rId23"/>
    <p:sldId id="490" r:id="rId24"/>
    <p:sldId id="491" r:id="rId25"/>
    <p:sldId id="463" r:id="rId26"/>
    <p:sldId id="464" r:id="rId27"/>
    <p:sldId id="328" r:id="rId28"/>
    <p:sldId id="352" r:id="rId29"/>
    <p:sldId id="496" r:id="rId30"/>
    <p:sldId id="497" r:id="rId31"/>
    <p:sldId id="495" r:id="rId32"/>
    <p:sldId id="306" r:id="rId33"/>
    <p:sldId id="448" r:id="rId34"/>
    <p:sldId id="460" r:id="rId35"/>
    <p:sldId id="337" r:id="rId36"/>
    <p:sldId id="440" r:id="rId37"/>
    <p:sldId id="439" r:id="rId38"/>
    <p:sldId id="467" r:id="rId39"/>
    <p:sldId id="462" r:id="rId40"/>
    <p:sldId id="344" r:id="rId41"/>
    <p:sldId id="290" r:id="rId42"/>
    <p:sldId id="498" r:id="rId43"/>
    <p:sldId id="499" r:id="rId44"/>
    <p:sldId id="468" r:id="rId45"/>
    <p:sldId id="336" r:id="rId46"/>
    <p:sldId id="438" r:id="rId47"/>
    <p:sldId id="452" r:id="rId48"/>
    <p:sldId id="358" r:id="rId49"/>
    <p:sldId id="360" r:id="rId50"/>
    <p:sldId id="361" r:id="rId51"/>
    <p:sldId id="453" r:id="rId52"/>
  </p:sldIdLst>
  <p:sldSz cx="9144000" cy="6858000" type="screen4x3"/>
  <p:notesSz cx="6797675" cy="9926638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4000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288">
          <p15:clr>
            <a:srgbClr val="A4A3A4"/>
          </p15:clr>
        </p15:guide>
        <p15:guide id="6" pos="113">
          <p15:clr>
            <a:srgbClr val="A4A3A4"/>
          </p15:clr>
        </p15:guide>
        <p15:guide id="7" pos="5647">
          <p15:clr>
            <a:srgbClr val="A4A3A4"/>
          </p15:clr>
        </p15:guide>
        <p15:guide id="8" pos="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00"/>
    <a:srgbClr val="FF6600"/>
    <a:srgbClr val="99CCFF"/>
    <a:srgbClr val="FFFFCC"/>
    <a:srgbClr val="FFFF00"/>
    <a:srgbClr val="FFCC00"/>
    <a:srgbClr val="009999"/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70" autoAdjust="0"/>
    <p:restoredTop sz="95771" autoAdjust="0"/>
  </p:normalViewPr>
  <p:slideViewPr>
    <p:cSldViewPr>
      <p:cViewPr varScale="1">
        <p:scale>
          <a:sx n="104" d="100"/>
          <a:sy n="104" d="100"/>
        </p:scale>
        <p:origin x="702" y="108"/>
      </p:cViewPr>
      <p:guideLst>
        <p:guide orient="horz" pos="2387"/>
        <p:guide orient="horz" pos="4110"/>
        <p:guide orient="horz" pos="845"/>
        <p:guide orient="horz" pos="3884"/>
        <p:guide pos="3288"/>
        <p:guide pos="113"/>
        <p:guide pos="5647"/>
        <p:guide pos="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658" y="-154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071" cy="4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282" y="1"/>
            <a:ext cx="2931498" cy="4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97"/>
            <a:ext cx="2933071" cy="47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282" y="9430797"/>
            <a:ext cx="2931498" cy="47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6465174-3DF9-4091-9422-71CDABD7F38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01212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02757"/>
            <a:ext cx="2945659" cy="2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8" tIns="47170" rIns="94338" bIns="47170" numCol="1" anchor="ctr" anchorCtr="0" compatLnSpc="1">
            <a:prstTxWarp prst="textNoShape">
              <a:avLst/>
            </a:prstTxWarp>
            <a:spAutoFit/>
          </a:bodyPr>
          <a:lstStyle>
            <a:lvl1pPr defTabSz="942880">
              <a:spcBef>
                <a:spcPct val="50000"/>
              </a:spcBef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02757"/>
            <a:ext cx="2945659" cy="2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8" tIns="47170" rIns="94338" bIns="47170" numCol="1" anchor="ctr" anchorCtr="0" compatLnSpc="1">
            <a:prstTxWarp prst="textNoShape">
              <a:avLst/>
            </a:prstTxWarp>
            <a:spAutoFit/>
          </a:bodyPr>
          <a:lstStyle>
            <a:lvl1pPr algn="r" defTabSz="942880">
              <a:spcBef>
                <a:spcPct val="50000"/>
              </a:spcBef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32" y="6313839"/>
            <a:ext cx="4981815" cy="126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8" tIns="47170" rIns="94338" bIns="4717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41204"/>
            <a:ext cx="2945659" cy="2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8" tIns="47170" rIns="94338" bIns="47170" numCol="1" anchor="b" anchorCtr="0" compatLnSpc="1">
            <a:prstTxWarp prst="textNoShape">
              <a:avLst/>
            </a:prstTxWarp>
            <a:spAutoFit/>
          </a:bodyPr>
          <a:lstStyle>
            <a:lvl1pPr defTabSz="942880">
              <a:spcBef>
                <a:spcPct val="50000"/>
              </a:spcBef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641204"/>
            <a:ext cx="2945659" cy="2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8" tIns="47170" rIns="94338" bIns="47170" numCol="1" anchor="b" anchorCtr="0" compatLnSpc="1">
            <a:prstTxWarp prst="textNoShape">
              <a:avLst/>
            </a:prstTxWarp>
            <a:spAutoFit/>
          </a:bodyPr>
          <a:lstStyle>
            <a:lvl1pPr algn="r" defTabSz="942880">
              <a:spcBef>
                <a:spcPct val="50000"/>
              </a:spcBef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CBBDF0-8946-4A1B-8EFB-B68A266DC61E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4469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6644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509" y="6801556"/>
            <a:ext cx="4979489" cy="279756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6850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509" y="6801556"/>
            <a:ext cx="4979489" cy="279756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4006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4006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62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509" y="6801556"/>
            <a:ext cx="4979489" cy="279756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2429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509" y="6801556"/>
            <a:ext cx="4979489" cy="279756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37451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509" y="6801556"/>
            <a:ext cx="4979489" cy="279756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84525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509" y="6801556"/>
            <a:ext cx="4979489" cy="279756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3255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56839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8891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50115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35522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35337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29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2560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49993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38199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80">
              <a:defRPr sz="4000" i="1">
                <a:solidFill>
                  <a:schemeClr val="bg1"/>
                </a:solidFill>
                <a:latin typeface="Arial" charset="0"/>
              </a:defRPr>
            </a:lvl1pPr>
            <a:lvl2pPr marL="742875" indent="-285721" defTabSz="942880">
              <a:defRPr sz="4000" i="1">
                <a:solidFill>
                  <a:schemeClr val="bg1"/>
                </a:solidFill>
                <a:latin typeface="Arial" charset="0"/>
              </a:defRPr>
            </a:lvl2pPr>
            <a:lvl3pPr marL="1142886" indent="-228577" defTabSz="942880">
              <a:defRPr sz="4000" i="1">
                <a:solidFill>
                  <a:schemeClr val="bg1"/>
                </a:solidFill>
                <a:latin typeface="Arial" charset="0"/>
              </a:defRPr>
            </a:lvl3pPr>
            <a:lvl4pPr marL="1600039" indent="-228577" defTabSz="942880">
              <a:defRPr sz="4000" i="1">
                <a:solidFill>
                  <a:schemeClr val="bg1"/>
                </a:solidFill>
                <a:latin typeface="Arial" charset="0"/>
              </a:defRPr>
            </a:lvl4pPr>
            <a:lvl5pPr marL="2057194" indent="-228577" defTabSz="942880">
              <a:defRPr sz="4000" i="1">
                <a:solidFill>
                  <a:schemeClr val="bg1"/>
                </a:solidFill>
                <a:latin typeface="Arial" charset="0"/>
              </a:defRPr>
            </a:lvl5pPr>
            <a:lvl6pPr marL="2514347" indent="-228577" defTabSz="94288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6pPr>
            <a:lvl7pPr marL="2971502" indent="-228577" defTabSz="94288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7pPr>
            <a:lvl8pPr marL="3428657" indent="-228577" defTabSz="94288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8pPr>
            <a:lvl9pPr marL="3885810" indent="-228577" defTabSz="94288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9pPr>
          </a:lstStyle>
          <a:p>
            <a:fld id="{3DF7A40A-2B3F-48AE-B7AB-ECA1674848F5}" type="slidenum">
              <a:rPr lang="es-ES_tradnl" altLang="es-ES" sz="1200" i="0">
                <a:solidFill>
                  <a:schemeClr val="tx1"/>
                </a:solidFill>
                <a:latin typeface="Times New Roman" pitchFamily="18" charset="0"/>
              </a:rPr>
              <a:pPr/>
              <a:t>32</a:t>
            </a:fld>
            <a:endParaRPr lang="es-ES_tradnl" altLang="es-ES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2" y="6803157"/>
            <a:ext cx="4981815" cy="285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6099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29520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95234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27437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2389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80">
              <a:defRPr sz="4000" i="1">
                <a:solidFill>
                  <a:schemeClr val="bg1"/>
                </a:solidFill>
                <a:latin typeface="Arial" charset="0"/>
              </a:defRPr>
            </a:lvl1pPr>
            <a:lvl2pPr marL="742875" indent="-285721" defTabSz="942880">
              <a:defRPr sz="4000" i="1">
                <a:solidFill>
                  <a:schemeClr val="bg1"/>
                </a:solidFill>
                <a:latin typeface="Arial" charset="0"/>
              </a:defRPr>
            </a:lvl2pPr>
            <a:lvl3pPr marL="1142886" indent="-228577" defTabSz="942880">
              <a:defRPr sz="4000" i="1">
                <a:solidFill>
                  <a:schemeClr val="bg1"/>
                </a:solidFill>
                <a:latin typeface="Arial" charset="0"/>
              </a:defRPr>
            </a:lvl3pPr>
            <a:lvl4pPr marL="1600039" indent="-228577" defTabSz="942880">
              <a:defRPr sz="4000" i="1">
                <a:solidFill>
                  <a:schemeClr val="bg1"/>
                </a:solidFill>
                <a:latin typeface="Arial" charset="0"/>
              </a:defRPr>
            </a:lvl4pPr>
            <a:lvl5pPr marL="2057194" indent="-228577" defTabSz="942880">
              <a:defRPr sz="4000" i="1">
                <a:solidFill>
                  <a:schemeClr val="bg1"/>
                </a:solidFill>
                <a:latin typeface="Arial" charset="0"/>
              </a:defRPr>
            </a:lvl5pPr>
            <a:lvl6pPr marL="2514347" indent="-228577" defTabSz="94288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6pPr>
            <a:lvl7pPr marL="2971502" indent="-228577" defTabSz="94288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7pPr>
            <a:lvl8pPr marL="3428657" indent="-228577" defTabSz="94288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8pPr>
            <a:lvl9pPr marL="3885810" indent="-228577" defTabSz="94288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9pPr>
          </a:lstStyle>
          <a:p>
            <a:fld id="{2E97CE8F-11A9-4A10-A105-052634C16CDA}" type="slidenum">
              <a:rPr lang="es-ES_tradnl" altLang="es-ES" sz="1200" i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s-ES_tradnl" altLang="es-ES" sz="120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8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8500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62555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39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31632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40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43434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41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77418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44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00995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45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13395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46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17614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47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73076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48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7419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204719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49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171823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50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89803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51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6504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295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4861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509" y="6801556"/>
            <a:ext cx="4979489" cy="279756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0021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932" y="6805906"/>
            <a:ext cx="4981815" cy="27993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4450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7509" y="6801556"/>
            <a:ext cx="4979489" cy="279756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BBDF0-8946-4A1B-8EFB-B68A266DC61E}" type="slidenum">
              <a:rPr lang="es-ES_tradnl" altLang="es-ES" smtClean="0"/>
              <a:pPr>
                <a:defRPr/>
              </a:pPr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8396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286000"/>
            <a:ext cx="8206680" cy="10668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886200"/>
            <a:ext cx="7520880" cy="1600200"/>
          </a:xfrm>
        </p:spPr>
        <p:txBody>
          <a:bodyPr/>
          <a:lstStyle>
            <a:lvl1pPr marL="0" indent="0">
              <a:buFontTx/>
              <a:buNone/>
              <a:defRPr b="0"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94692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980656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24529" y="6256149"/>
            <a:ext cx="571500" cy="3333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0AB2FB-7DF6-4C02-AEA2-5C89A698BE6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11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7DCD-E624-4E3B-90A5-0059CCD4D85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1651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7526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1520" y="533400"/>
            <a:ext cx="6682680" cy="5257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C035-4ACA-4B0A-A857-D6726F6C35B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0737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533400"/>
            <a:ext cx="7010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828800" y="1752600"/>
            <a:ext cx="7010400" cy="40386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14BB-9658-4DE8-A5DC-6071504193C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308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3400"/>
            <a:ext cx="851567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23528" y="1752600"/>
            <a:ext cx="4104456" cy="4038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752600"/>
            <a:ext cx="4195192" cy="40386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70D1-FF03-40DA-BC33-3B8AE1147AA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8707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33400"/>
            <a:ext cx="8443664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395536" y="1752600"/>
            <a:ext cx="8443664" cy="40386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4CA9-196C-47CC-9111-5D83568E2E6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6051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3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0DB8-E574-40F9-98EA-B0BCEF4C149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886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8800" y="17526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57F8-4BED-4D70-BBC4-F717D35DEC4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596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3143-E6B3-4AE6-A39E-9C58B50D4D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3489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CC3FA-5990-4EBA-89AF-436C66025BF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96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93DCE-2AEB-417D-B5F3-7CCC3CB09EA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016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B668-6D0D-4410-B136-9F399DF9658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8366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E9E58-4DBC-4906-A097-924DF50ACB2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6361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92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32656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556792"/>
            <a:ext cx="851567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2904" y="6597352"/>
            <a:ext cx="1905000" cy="2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FFFFCC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36640" y="6597352"/>
            <a:ext cx="2895600" cy="25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i="0">
                <a:solidFill>
                  <a:srgbClr val="FFFFCC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8442" y="6568966"/>
            <a:ext cx="500062" cy="26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 smtClean="0">
                <a:solidFill>
                  <a:srgbClr val="FFFFCC"/>
                </a:solidFill>
                <a:latin typeface="+mj-lt"/>
              </a:defRPr>
            </a:lvl1pPr>
          </a:lstStyle>
          <a:p>
            <a:pPr>
              <a:defRPr/>
            </a:pPr>
            <a:fld id="{60426997-B83B-46E4-AB5B-0B890E183407}" type="slidenum">
              <a:rPr lang="en-US" altLang="es-ES" smtClean="0"/>
              <a:pPr>
                <a:defRPr/>
              </a:pPr>
              <a:t>‹Nº›</a:t>
            </a:fld>
            <a:endParaRPr lang="en-US" altLang="es-E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" y="6212116"/>
            <a:ext cx="1734734" cy="613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>
          <a:solidFill>
            <a:srgbClr val="FFFFCC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0">
          <a:solidFill>
            <a:schemeClr val="bg1"/>
          </a:solidFill>
          <a:effectLst/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>
          <a:solidFill>
            <a:schemeClr val="bg1"/>
          </a:solidFill>
          <a:effectLst/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0">
          <a:solidFill>
            <a:schemeClr val="bg1"/>
          </a:solidFill>
          <a:effectLst/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>
          <a:solidFill>
            <a:schemeClr val="bg1"/>
          </a:solidFill>
          <a:effectLst/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v.es/entidades/etsit/download/21355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slide" Target="slide41.xml"/><Relationship Id="rId26" Type="http://schemas.openxmlformats.org/officeDocument/2006/relationships/image" Target="../media/image45.jpe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40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6.png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28" Type="http://schemas.openxmlformats.org/officeDocument/2006/relationships/image" Target="../media/image47.wmf"/><Relationship Id="rId10" Type="http://schemas.openxmlformats.org/officeDocument/2006/relationships/image" Target="../media/image30.png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upv.es/entidades/OPII/infoweb/pi/info/1200405normalc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enhanceuniversity.eu/educational-offer/innovative-learning-campu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v.es/entidades/CCD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este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aeste.es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dl.upv.es/certificaciones-y-prueba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083B888-8A32-4238-9AF3-5E677D088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55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79387" y="1412776"/>
            <a:ext cx="8785225" cy="3456383"/>
          </a:xfrm>
        </p:spPr>
        <p:txBody>
          <a:bodyPr/>
          <a:lstStyle/>
          <a:p>
            <a:pPr algn="ctr">
              <a:defRPr/>
            </a:pPr>
            <a:br>
              <a:rPr lang="es-ES_tradnl" sz="4800" dirty="0">
                <a:solidFill>
                  <a:srgbClr val="FFFF00"/>
                </a:solidFill>
                <a:cs typeface="Aparajita" panose="020B0604020202020204" pitchFamily="34" charset="0"/>
              </a:rPr>
            </a:br>
            <a:r>
              <a:rPr lang="es-ES_tradnl" sz="4800" dirty="0">
                <a:solidFill>
                  <a:srgbClr val="FFFF00"/>
                </a:solidFill>
                <a:cs typeface="Aparajita" panose="020B0604020202020204" pitchFamily="34" charset="0"/>
              </a:rPr>
              <a:t>Presentación </a:t>
            </a:r>
            <a:r>
              <a:rPr lang="es-ES_tradnl" sz="4400" dirty="0">
                <a:solidFill>
                  <a:srgbClr val="FFFF00"/>
                </a:solidFill>
                <a:cs typeface="Aparajita" panose="020B0604020202020204" pitchFamily="34" charset="0"/>
              </a:rPr>
              <a:t>Programas Internacionales</a:t>
            </a:r>
            <a:br>
              <a:rPr lang="es-ES_tradnl" sz="4400" dirty="0">
                <a:solidFill>
                  <a:srgbClr val="FFFF00"/>
                </a:solidFill>
                <a:cs typeface="Aparajita" panose="020B0604020202020204" pitchFamily="34" charset="0"/>
              </a:rPr>
            </a:br>
            <a:r>
              <a:rPr lang="es-ES_tradnl" sz="3600" dirty="0">
                <a:solidFill>
                  <a:srgbClr val="FFFF00"/>
                </a:solidFill>
                <a:cs typeface="Aparajita" panose="020B0604020202020204" pitchFamily="34" charset="0"/>
              </a:rPr>
              <a:t>Semana Internacional de Intercambio UPV</a:t>
            </a:r>
            <a:br>
              <a:rPr lang="es-ES_tradnl" sz="4400" dirty="0">
                <a:solidFill>
                  <a:srgbClr val="FFFF00"/>
                </a:solidFill>
                <a:cs typeface="Aparajita" panose="020B0604020202020204" pitchFamily="34" charset="0"/>
              </a:rPr>
            </a:br>
            <a:br>
              <a:rPr lang="es-ES_tradnl" sz="4400" dirty="0">
                <a:solidFill>
                  <a:srgbClr val="FFFF00"/>
                </a:solidFill>
                <a:cs typeface="Aparajita" panose="020B0604020202020204" pitchFamily="34" charset="0"/>
              </a:rPr>
            </a:br>
            <a:r>
              <a:rPr lang="es-ES_tradnl" sz="4400" dirty="0">
                <a:solidFill>
                  <a:srgbClr val="FFFF00"/>
                </a:solidFill>
                <a:cs typeface="Aparajita" panose="020B0604020202020204" pitchFamily="34" charset="0"/>
              </a:rPr>
              <a:t>Curso 2026-2027</a:t>
            </a:r>
            <a:br>
              <a:rPr lang="es-ES_tradnl" sz="4400" dirty="0">
                <a:solidFill>
                  <a:srgbClr val="FFFF00"/>
                </a:solidFill>
                <a:cs typeface="Aparajita" panose="020B0604020202020204" pitchFamily="34" charset="0"/>
              </a:rPr>
            </a:br>
            <a:br>
              <a:rPr lang="es-ES_tradnl" sz="4400" dirty="0">
                <a:solidFill>
                  <a:srgbClr val="FFFF00"/>
                </a:solidFill>
                <a:cs typeface="Aparajita" panose="020B0604020202020204" pitchFamily="34" charset="0"/>
              </a:rPr>
            </a:br>
            <a:br>
              <a:rPr lang="es-ES_tradnl" dirty="0">
                <a:cs typeface="Aparajita" panose="020B0604020202020204" pitchFamily="34" charset="0"/>
              </a:rPr>
            </a:br>
            <a:br>
              <a:rPr lang="es-ES_tradnl" sz="3600" dirty="0">
                <a:cs typeface="Aparajita" panose="020B0604020202020204" pitchFamily="34" charset="0"/>
              </a:rPr>
            </a:br>
            <a:endParaRPr lang="es-ES_tradnl" dirty="0">
              <a:cs typeface="Aparajita" panose="020B0604020202020204" pitchFamily="34" charset="0"/>
            </a:endParaRPr>
          </a:p>
        </p:txBody>
      </p:sp>
      <p:sp>
        <p:nvSpPr>
          <p:cNvPr id="5156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997698"/>
            <a:ext cx="8713093" cy="1168152"/>
          </a:xfrm>
        </p:spPr>
        <p:txBody>
          <a:bodyPr/>
          <a:lstStyle/>
          <a:p>
            <a:pPr algn="ctr">
              <a:spcAft>
                <a:spcPct val="20000"/>
              </a:spcAft>
              <a:defRPr/>
            </a:pPr>
            <a:r>
              <a:rPr lang="es-ES_tradnl" sz="2000" dirty="0"/>
              <a:t>Subdirección de Relaciones Internacionales</a:t>
            </a:r>
          </a:p>
          <a:p>
            <a:pPr algn="ctr">
              <a:spcAft>
                <a:spcPct val="20000"/>
              </a:spcAft>
              <a:defRPr/>
            </a:pPr>
            <a:r>
              <a:rPr lang="es-ES_tradnl" sz="2000" dirty="0"/>
              <a:t>ETSI Telecomunicación</a:t>
            </a:r>
          </a:p>
        </p:txBody>
      </p:sp>
    </p:spTree>
  </p:cSld>
  <p:clrMapOvr>
    <a:masterClrMapping/>
  </p:clrMapOvr>
  <p:transition advClick="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 noGrp="1"/>
          </p:cNvSpPr>
          <p:nvPr/>
        </p:nvSpPr>
        <p:spPr bwMode="auto">
          <a:xfrm>
            <a:off x="8358188" y="6400800"/>
            <a:ext cx="785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2F61365-9BA0-4406-84AF-6D0CE79A8AC6}" type="slidenum">
              <a:rPr lang="en-US" altLang="es-ES" sz="1400" i="0">
                <a:solidFill>
                  <a:srgbClr val="FFCC00"/>
                </a:solidFill>
              </a:rPr>
              <a:pPr algn="r"/>
              <a:t>10</a:t>
            </a:fld>
            <a:endParaRPr lang="en-US" altLang="es-ES" sz="1400" i="0">
              <a:solidFill>
                <a:srgbClr val="FFCC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0"/>
            <a:ext cx="8964613" cy="845691"/>
          </a:xfrm>
        </p:spPr>
        <p:txBody>
          <a:bodyPr/>
          <a:lstStyle/>
          <a:p>
            <a:pPr>
              <a:defRPr/>
            </a:pPr>
            <a:r>
              <a:rPr lang="es-ES_tradnl" sz="2800" dirty="0"/>
              <a:t>Información previa</a:t>
            </a:r>
            <a:endParaRPr lang="es-ES_tradnl" sz="36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9144000" cy="504056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sz="2000" b="0" dirty="0"/>
              <a:t>Requisitos habituales en destino:</a:t>
            </a:r>
          </a:p>
          <a:p>
            <a:pPr lvl="1">
              <a:lnSpc>
                <a:spcPct val="90000"/>
              </a:lnSpc>
              <a:defRPr/>
            </a:pPr>
            <a:r>
              <a:rPr lang="es-ES" sz="1600" b="0" dirty="0"/>
              <a:t>Niveles de </a:t>
            </a:r>
            <a:r>
              <a:rPr lang="es-ES" sz="1600" b="1" dirty="0"/>
              <a:t>idioma</a:t>
            </a:r>
            <a:r>
              <a:rPr lang="es-ES" sz="1600" b="0" dirty="0"/>
              <a:t>. ¡Busca tus certificados! Ojo, destinos que exigen no caducados. </a:t>
            </a:r>
          </a:p>
          <a:p>
            <a:pPr lvl="1">
              <a:lnSpc>
                <a:spcPct val="90000"/>
              </a:lnSpc>
              <a:defRPr/>
            </a:pPr>
            <a:r>
              <a:rPr lang="es-ES" sz="1600" b="0" dirty="0"/>
              <a:t>Disponibilidad de </a:t>
            </a:r>
            <a:r>
              <a:rPr lang="es-ES" sz="1600" b="1" dirty="0"/>
              <a:t>asignaturas</a:t>
            </a:r>
            <a:r>
              <a:rPr lang="es-ES" sz="1600" b="0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s-ES" sz="1600" b="0" dirty="0"/>
              <a:t>Disponibilidad de </a:t>
            </a:r>
            <a:r>
              <a:rPr lang="es-ES" sz="1600" b="1" dirty="0"/>
              <a:t>TFG/TFM</a:t>
            </a:r>
            <a:r>
              <a:rPr lang="es-ES" sz="1600" b="0" dirty="0"/>
              <a:t>: contacto previo con tutor en destino, etc.</a:t>
            </a:r>
          </a:p>
          <a:p>
            <a:pPr lvl="1">
              <a:lnSpc>
                <a:spcPct val="90000"/>
              </a:lnSpc>
              <a:defRPr/>
            </a:pPr>
            <a:r>
              <a:rPr lang="es-ES" sz="1600" dirty="0"/>
              <a:t>Obtener certificado digital: toda la documentación de las estancias requiere obligatoriamente </a:t>
            </a:r>
            <a:r>
              <a:rPr lang="es-ES" sz="1600" b="1" dirty="0"/>
              <a:t>firma digital</a:t>
            </a:r>
            <a:r>
              <a:rPr lang="es-ES" sz="1600" dirty="0"/>
              <a:t>.</a:t>
            </a:r>
            <a:endParaRPr lang="es-ES" sz="1600" b="0" dirty="0"/>
          </a:p>
          <a:p>
            <a:pPr>
              <a:lnSpc>
                <a:spcPct val="90000"/>
              </a:lnSpc>
              <a:defRPr/>
            </a:pPr>
            <a:endParaRPr lang="es-ES" sz="1800" b="0" dirty="0"/>
          </a:p>
          <a:p>
            <a:pPr>
              <a:lnSpc>
                <a:spcPct val="90000"/>
              </a:lnSpc>
              <a:defRPr/>
            </a:pPr>
            <a:r>
              <a:rPr lang="es-ES" sz="1800" b="0" dirty="0"/>
              <a:t>Elegid destinos en los que cumpláis sus requisitos </a:t>
            </a:r>
            <a:r>
              <a:rPr lang="es-ES" sz="1800" b="1" dirty="0"/>
              <a:t>ANTES</a:t>
            </a:r>
            <a:r>
              <a:rPr lang="es-ES" sz="1800" b="0" dirty="0"/>
              <a:t> de enviar vuestra candidatura.</a:t>
            </a:r>
          </a:p>
          <a:p>
            <a:pPr>
              <a:lnSpc>
                <a:spcPct val="90000"/>
              </a:lnSpc>
              <a:defRPr/>
            </a:pPr>
            <a:r>
              <a:rPr lang="es-ES" sz="1800" b="0" dirty="0"/>
              <a:t>No nos responsabilizamos de </a:t>
            </a:r>
            <a:r>
              <a:rPr lang="es-ES" sz="1800" b="1" dirty="0"/>
              <a:t>rechazos</a:t>
            </a:r>
            <a:r>
              <a:rPr lang="es-ES" sz="1800" b="0" dirty="0"/>
              <a:t> por no cumplir los requisitos del socio.</a:t>
            </a:r>
          </a:p>
          <a:p>
            <a:pPr>
              <a:lnSpc>
                <a:spcPct val="90000"/>
              </a:lnSpc>
              <a:defRPr/>
            </a:pPr>
            <a:endParaRPr lang="es-ES" sz="1800" b="0" dirty="0"/>
          </a:p>
          <a:p>
            <a:pPr>
              <a:lnSpc>
                <a:spcPct val="90000"/>
              </a:lnSpc>
              <a:defRPr/>
            </a:pPr>
            <a:r>
              <a:rPr lang="es-ES" sz="1800" b="0" dirty="0"/>
              <a:t>Los socios tienen diferentes plazos para comunicar vuestra aceptación. Si no cumplís a la primera, puede ser que os comuniquen el rechazo demasiado tarde para poderos recolocar. </a:t>
            </a:r>
          </a:p>
          <a:p>
            <a:pPr>
              <a:lnSpc>
                <a:spcPct val="90000"/>
              </a:lnSpc>
              <a:defRPr/>
            </a:pPr>
            <a:r>
              <a:rPr lang="es-ES" sz="1800" dirty="0"/>
              <a:t>MUY IMPORTANTE</a:t>
            </a:r>
            <a:r>
              <a:rPr lang="es-ES" sz="2000" dirty="0"/>
              <a:t>: consultad vuestros buzones </a:t>
            </a:r>
            <a:r>
              <a:rPr lang="es-ES" sz="2000" b="1" dirty="0"/>
              <a:t>oficiales</a:t>
            </a:r>
            <a:r>
              <a:rPr lang="es-ES" sz="2000" dirty="0"/>
              <a:t>. Si tenéis redirecciones, consultad carpetas spam. No respondemos emails que no sean de la </a:t>
            </a:r>
            <a:r>
              <a:rPr lang="es-ES" sz="2000" dirty="0" err="1"/>
              <a:t>upv</a:t>
            </a:r>
            <a:r>
              <a:rPr lang="es-ES" sz="2000" dirty="0"/>
              <a:t>.</a:t>
            </a:r>
            <a:endParaRPr lang="es-ES" sz="2000" b="0" dirty="0"/>
          </a:p>
          <a:p>
            <a:pPr>
              <a:lnSpc>
                <a:spcPct val="90000"/>
              </a:lnSpc>
              <a:defRPr/>
            </a:pPr>
            <a:endParaRPr lang="es-ES" sz="2000" b="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CC2CD0-1C51-4689-AC67-DDE05599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6293792"/>
            <a:ext cx="4355976" cy="46166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altLang="es-ES" sz="2400" dirty="0">
                <a:solidFill>
                  <a:schemeClr val="tx1"/>
                </a:solidFill>
              </a:rPr>
              <a:t>…es </a:t>
            </a:r>
            <a:r>
              <a:rPr lang="es-ES" altLang="es-ES" sz="2400" u="sng" dirty="0">
                <a:solidFill>
                  <a:schemeClr val="tx1"/>
                </a:solidFill>
              </a:rPr>
              <a:t>vuestra</a:t>
            </a:r>
            <a:r>
              <a:rPr lang="es-ES" altLang="es-ES" sz="2400" dirty="0">
                <a:solidFill>
                  <a:schemeClr val="tx1"/>
                </a:solidFill>
              </a:rPr>
              <a:t> responsabilidad</a:t>
            </a:r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865AC440-5C44-2B8F-5AC0-B695B8D920D7}"/>
              </a:ext>
            </a:extLst>
          </p:cNvPr>
          <p:cNvSpPr/>
          <p:nvPr/>
        </p:nvSpPr>
        <p:spPr bwMode="auto">
          <a:xfrm>
            <a:off x="6156176" y="548680"/>
            <a:ext cx="1728192" cy="2088232"/>
          </a:xfrm>
          <a:prstGeom prst="star5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Pergamino: vertical 3">
            <a:extLst>
              <a:ext uri="{FF2B5EF4-FFF2-40B4-BE49-F238E27FC236}">
                <a16:creationId xmlns:a16="http://schemas.microsoft.com/office/drawing/2014/main" id="{4735BCF9-7BD4-790E-BC4C-66ADAC27C5F8}"/>
              </a:ext>
            </a:extLst>
          </p:cNvPr>
          <p:cNvSpPr/>
          <p:nvPr/>
        </p:nvSpPr>
        <p:spPr bwMode="auto">
          <a:xfrm>
            <a:off x="7812359" y="1221259"/>
            <a:ext cx="1331641" cy="1316620"/>
          </a:xfrm>
          <a:prstGeom prst="verticalScrol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Ojo LLAMADAS con Fechas para cargar resultados idiomas</a:t>
            </a:r>
          </a:p>
        </p:txBody>
      </p:sp>
    </p:spTree>
    <p:extLst>
      <p:ext uri="{BB962C8B-B14F-4D97-AF65-F5344CB8AC3E}">
        <p14:creationId xmlns:p14="http://schemas.microsoft.com/office/powerpoint/2010/main" val="115278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 noGrp="1"/>
          </p:cNvSpPr>
          <p:nvPr/>
        </p:nvSpPr>
        <p:spPr bwMode="auto">
          <a:xfrm>
            <a:off x="8358188" y="6400800"/>
            <a:ext cx="785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2F61365-9BA0-4406-84AF-6D0CE79A8AC6}" type="slidenum">
              <a:rPr lang="en-US" altLang="es-ES" sz="1400" i="0">
                <a:solidFill>
                  <a:srgbClr val="FFCC00"/>
                </a:solidFill>
              </a:rPr>
              <a:pPr algn="r"/>
              <a:t>11</a:t>
            </a:fld>
            <a:endParaRPr lang="en-US" altLang="es-ES" sz="1400" i="0">
              <a:solidFill>
                <a:srgbClr val="FFCC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0"/>
            <a:ext cx="8964613" cy="845691"/>
          </a:xfrm>
        </p:spPr>
        <p:txBody>
          <a:bodyPr/>
          <a:lstStyle/>
          <a:p>
            <a:pPr>
              <a:defRPr/>
            </a:pPr>
            <a:r>
              <a:rPr lang="es-ES_tradnl" sz="2800" dirty="0"/>
              <a:t>Aviso</a:t>
            </a:r>
            <a:endParaRPr lang="es-ES_tradnl" sz="36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9144000" cy="5040560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s-ES" sz="2000" b="0" dirty="0"/>
              <a:t>E</a:t>
            </a:r>
            <a:r>
              <a:rPr lang="es-ES" sz="2000" dirty="0"/>
              <a:t>TSIT tiene</a:t>
            </a:r>
            <a:r>
              <a:rPr lang="es-ES" sz="2000" b="0" dirty="0"/>
              <a:t> </a:t>
            </a:r>
            <a:r>
              <a:rPr lang="es-ES" sz="2000" b="1" dirty="0"/>
              <a:t>múltiples</a:t>
            </a:r>
            <a:r>
              <a:rPr lang="es-ES" sz="2000" b="0" dirty="0"/>
              <a:t> titulaciones con características muy diferentes </a:t>
            </a:r>
          </a:p>
          <a:p>
            <a:pPr>
              <a:lnSpc>
                <a:spcPct val="200000"/>
              </a:lnSpc>
              <a:defRPr/>
            </a:pPr>
            <a:r>
              <a:rPr lang="es-ES" sz="2000" dirty="0"/>
              <a:t>Podéis escoger, con </a:t>
            </a:r>
            <a:r>
              <a:rPr lang="es-ES" sz="2000" b="1" dirty="0"/>
              <a:t>condiciones</a:t>
            </a:r>
            <a:r>
              <a:rPr lang="es-ES" sz="2000" dirty="0"/>
              <a:t>, plazas de otras titulaciones.</a:t>
            </a:r>
          </a:p>
          <a:p>
            <a:pPr>
              <a:lnSpc>
                <a:spcPct val="200000"/>
              </a:lnSpc>
              <a:defRPr/>
            </a:pPr>
            <a:r>
              <a:rPr lang="es-ES" sz="2000" dirty="0"/>
              <a:t>Esto da lugar a muchas </a:t>
            </a:r>
            <a:r>
              <a:rPr lang="es-ES" sz="2000" b="1" dirty="0"/>
              <a:t>casuísticas</a:t>
            </a:r>
            <a:r>
              <a:rPr lang="es-ES" sz="2000" dirty="0"/>
              <a:t> diferentes.</a:t>
            </a:r>
          </a:p>
          <a:p>
            <a:pPr>
              <a:lnSpc>
                <a:spcPct val="200000"/>
              </a:lnSpc>
              <a:defRPr/>
            </a:pPr>
            <a:r>
              <a:rPr lang="es-ES" sz="2000" dirty="0"/>
              <a:t>Cuanto más </a:t>
            </a:r>
            <a:r>
              <a:rPr lang="es-ES" sz="2000" b="1" dirty="0"/>
              <a:t>avanzados</a:t>
            </a:r>
            <a:r>
              <a:rPr lang="es-ES" sz="2000" dirty="0"/>
              <a:t> estéis en vuestras titulaciones, más fácil es encontrar destinos con disponibilidad de asignaturas </a:t>
            </a:r>
          </a:p>
          <a:p>
            <a:pPr>
              <a:lnSpc>
                <a:spcPct val="200000"/>
              </a:lnSpc>
              <a:defRPr/>
            </a:pPr>
            <a:r>
              <a:rPr lang="es-ES" sz="2000" b="0" dirty="0"/>
              <a:t>Tened siempre un </a:t>
            </a:r>
            <a:r>
              <a:rPr lang="es-ES" sz="2000" b="1" dirty="0"/>
              <a:t>plan B y C.</a:t>
            </a:r>
          </a:p>
          <a:p>
            <a:pPr>
              <a:lnSpc>
                <a:spcPct val="200000"/>
              </a:lnSpc>
              <a:defRPr/>
            </a:pPr>
            <a:r>
              <a:rPr lang="es-ES" sz="2000" b="1" dirty="0"/>
              <a:t>Es posible que tengamos que hacer ajustes de última hora en normativas o en algún proceso</a:t>
            </a:r>
            <a:r>
              <a:rPr lang="es-ES" sz="2000" dirty="0"/>
              <a:t>.</a:t>
            </a:r>
          </a:p>
          <a:p>
            <a:pPr>
              <a:lnSpc>
                <a:spcPct val="200000"/>
              </a:lnSpc>
              <a:defRPr/>
            </a:pPr>
            <a:endParaRPr lang="es-ES" sz="2000" b="0" dirty="0"/>
          </a:p>
          <a:p>
            <a:pPr>
              <a:lnSpc>
                <a:spcPct val="200000"/>
              </a:lnSpc>
              <a:defRPr/>
            </a:pPr>
            <a:endParaRPr lang="es-ES" sz="2000" b="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CC2CD0-1C51-4689-AC67-DDE05599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6293792"/>
            <a:ext cx="4355976" cy="46166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altLang="es-ES" sz="2400" dirty="0">
                <a:solidFill>
                  <a:schemeClr val="tx1"/>
                </a:solidFill>
              </a:rPr>
              <a:t>…es </a:t>
            </a:r>
            <a:r>
              <a:rPr lang="es-ES" altLang="es-ES" sz="2400" u="sng" dirty="0">
                <a:solidFill>
                  <a:schemeClr val="tx1"/>
                </a:solidFill>
              </a:rPr>
              <a:t>vuestra</a:t>
            </a:r>
            <a:r>
              <a:rPr lang="es-ES" altLang="es-ES" sz="2400" dirty="0">
                <a:solidFill>
                  <a:schemeClr val="tx1"/>
                </a:solidFill>
              </a:rPr>
              <a:t>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82457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400" b="0" dirty="0">
                <a:effectLst/>
              </a:rPr>
              <a:t>Requisitos adjudicación generales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2000" dirty="0">
                <a:solidFill>
                  <a:srgbClr val="FF0000"/>
                </a:solidFill>
              </a:rPr>
              <a:t>OJO cada programa puede tener algunos requisitos específicos adicionales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2000" b="1" dirty="0"/>
              <a:t>Créditos mínimos</a:t>
            </a:r>
            <a:r>
              <a:rPr lang="es-ES" sz="2000" dirty="0"/>
              <a:t>: los obtenidos a 01/09/2025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1600" dirty="0"/>
              <a:t>Grados y </a:t>
            </a:r>
            <a:r>
              <a:rPr lang="es-ES" sz="1600" dirty="0" err="1"/>
              <a:t>DGMat+X</a:t>
            </a:r>
            <a:r>
              <a:rPr lang="es-ES" sz="1600" dirty="0"/>
              <a:t> por rama matemáticas 120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1600" dirty="0"/>
              <a:t>DGADETEL 213,5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1600" dirty="0"/>
              <a:t>DGMAT+GITST 216. Las ramas no teleco deben consultar con su escuela.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1600" dirty="0"/>
              <a:t>Másteres desde el comienzo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2000" dirty="0"/>
              <a:t>Nota media a 01/09/2025 (grados) o nota de acceso a la titulación (máster). Los Dobles Grados tomarán como media la de la titulación de doble grado, no la de los grados por separado.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2000" dirty="0"/>
              <a:t>Si no se cumple alguna condición, hay que presentar solicitud COEM (Comisión de Movilidad ETSIT) para su estudio y resolución.</a:t>
            </a: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1659670547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7"/>
            <a:ext cx="9144000" cy="54718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pPr>
              <a:spcBef>
                <a:spcPct val="50000"/>
              </a:spcBef>
              <a:defRPr/>
            </a:pPr>
            <a:r>
              <a:rPr lang="es-ES" sz="2000" b="1" dirty="0"/>
              <a:t>Grados</a:t>
            </a:r>
            <a:r>
              <a:rPr lang="es-ES" sz="2000" dirty="0"/>
              <a:t>: 4º curso y TFG. </a:t>
            </a:r>
          </a:p>
          <a:p>
            <a:pPr lvl="1">
              <a:spcBef>
                <a:spcPct val="50000"/>
              </a:spcBef>
              <a:defRPr/>
            </a:pPr>
            <a:r>
              <a:rPr lang="es-ES" sz="1800" dirty="0"/>
              <a:t>Sólo se permiten de 3º </a:t>
            </a:r>
            <a:r>
              <a:rPr lang="es-ES" sz="1800" u="sng" dirty="0"/>
              <a:t>con autorización COEM</a:t>
            </a:r>
          </a:p>
          <a:p>
            <a:pPr>
              <a:spcBef>
                <a:spcPct val="50000"/>
              </a:spcBef>
              <a:defRPr/>
            </a:pPr>
            <a:r>
              <a:rPr lang="es-ES" sz="2000" b="1" dirty="0"/>
              <a:t>DGMAT+ETSIT</a:t>
            </a:r>
            <a:r>
              <a:rPr lang="es-ES" sz="2000" dirty="0"/>
              <a:t>: MAT 5º curso y TFG, ETSIT 4ºB y 5º Curso y TFG</a:t>
            </a:r>
          </a:p>
          <a:p>
            <a:pPr>
              <a:spcBef>
                <a:spcPct val="50000"/>
              </a:spcBef>
              <a:defRPr/>
            </a:pPr>
            <a:r>
              <a:rPr lang="es-ES" sz="2000" b="1" dirty="0"/>
              <a:t>MUIT</a:t>
            </a:r>
            <a:r>
              <a:rPr lang="es-ES" sz="2000" dirty="0"/>
              <a:t>: 2º curso y TFM</a:t>
            </a:r>
          </a:p>
          <a:p>
            <a:pPr>
              <a:spcBef>
                <a:spcPct val="50000"/>
              </a:spcBef>
              <a:defRPr/>
            </a:pPr>
            <a:r>
              <a:rPr lang="es-ES" sz="2000" b="1" dirty="0"/>
              <a:t>MUTSRC</a:t>
            </a:r>
            <a:r>
              <a:rPr lang="es-ES" sz="2000" dirty="0"/>
              <a:t>: 1er curso y TFM</a:t>
            </a:r>
          </a:p>
          <a:p>
            <a:pPr>
              <a:spcBef>
                <a:spcPct val="50000"/>
              </a:spcBef>
              <a:defRPr/>
            </a:pPr>
            <a:r>
              <a:rPr lang="es-ES" sz="2000" b="1" dirty="0"/>
              <a:t>MUISE</a:t>
            </a:r>
            <a:r>
              <a:rPr lang="es-ES" sz="2000" dirty="0"/>
              <a:t>: Sólo TFM y algunas asignaturas de 2º año</a:t>
            </a:r>
            <a:endParaRPr lang="es-ES" sz="2000" u="sng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3968642684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b="1" dirty="0"/>
              <a:t>GITST:</a:t>
            </a:r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s-ES" sz="1400" b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7E67E3-663C-4B11-A98E-D822D0C21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3985" r="1135"/>
          <a:stretch/>
        </p:blipFill>
        <p:spPr>
          <a:xfrm>
            <a:off x="6535062" y="2274930"/>
            <a:ext cx="2568152" cy="105652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B855F98-3B6D-439C-83E4-59DF5298CD29}"/>
              </a:ext>
            </a:extLst>
          </p:cNvPr>
          <p:cNvSpPr/>
          <p:nvPr/>
        </p:nvSpPr>
        <p:spPr bwMode="auto">
          <a:xfrm>
            <a:off x="6660232" y="3789363"/>
            <a:ext cx="2448272" cy="1416825"/>
          </a:xfrm>
          <a:prstGeom prst="rect">
            <a:avLst/>
          </a:prstGeom>
          <a:solidFill>
            <a:srgbClr val="FFCC00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 te llevas alguna de 3º</a:t>
            </a:r>
            <a:b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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SUPERTOE, temario igual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099AB0-6190-339E-A8C2-31ED2527C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0888"/>
            <a:ext cx="6535062" cy="269595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4459859-ADD5-BAA9-2AB5-558858864E9C}"/>
              </a:ext>
            </a:extLst>
          </p:cNvPr>
          <p:cNvSpPr/>
          <p:nvPr/>
        </p:nvSpPr>
        <p:spPr bwMode="auto">
          <a:xfrm>
            <a:off x="611560" y="2475254"/>
            <a:ext cx="2568152" cy="1314109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97EA1D-38BB-209C-7BBE-A6FB814FD72E}"/>
              </a:ext>
            </a:extLst>
          </p:cNvPr>
          <p:cNvSpPr/>
          <p:nvPr/>
        </p:nvSpPr>
        <p:spPr bwMode="auto">
          <a:xfrm>
            <a:off x="3200104" y="2475254"/>
            <a:ext cx="3294171" cy="602688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AA516D0-8BFE-1EC4-0B43-D8E177C5E074}"/>
              </a:ext>
            </a:extLst>
          </p:cNvPr>
          <p:cNvSpPr/>
          <p:nvPr/>
        </p:nvSpPr>
        <p:spPr bwMode="auto">
          <a:xfrm>
            <a:off x="3220499" y="3077942"/>
            <a:ext cx="3273776" cy="60268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D3D1216-82EB-568A-AF59-BDF3C2065E63}"/>
              </a:ext>
            </a:extLst>
          </p:cNvPr>
          <p:cNvSpPr/>
          <p:nvPr/>
        </p:nvSpPr>
        <p:spPr bwMode="auto">
          <a:xfrm>
            <a:off x="647378" y="4101370"/>
            <a:ext cx="2568152" cy="83979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41017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b="1" dirty="0"/>
              <a:t>DGADETEL: Periodos permitidos para el intercambio:</a:t>
            </a:r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 marL="57150" indent="0">
              <a:buNone/>
            </a:pPr>
            <a:r>
              <a:rPr lang="es-ES" sz="2000" b="1" dirty="0"/>
              <a:t>Cuidado con restricciones ADE</a:t>
            </a:r>
          </a:p>
          <a:p>
            <a:pPr lvl="1"/>
            <a:r>
              <a:rPr lang="es-ES" sz="1400" b="1" dirty="0"/>
              <a:t>En 4º</a:t>
            </a:r>
            <a:r>
              <a:rPr lang="es-ES" sz="1400" dirty="0"/>
              <a:t>:</a:t>
            </a:r>
            <a:r>
              <a:rPr lang="es-ES" sz="1400" b="1" dirty="0"/>
              <a:t> </a:t>
            </a:r>
            <a:r>
              <a:rPr lang="es-ES" sz="1400" dirty="0"/>
              <a:t>Sólo es posible en </a:t>
            </a:r>
            <a:r>
              <a:rPr lang="es-ES" sz="1400" u="sng" dirty="0"/>
              <a:t>Cuatrimestre-A-</a:t>
            </a:r>
            <a:r>
              <a:rPr lang="es-ES" sz="1400" dirty="0"/>
              <a:t> </a:t>
            </a:r>
            <a:r>
              <a:rPr lang="es-ES" sz="1400" b="1" u="sng" dirty="0"/>
              <a:t>GADE</a:t>
            </a:r>
            <a:r>
              <a:rPr lang="es-ES" sz="1400" dirty="0"/>
              <a:t>- Destinos de GADE. Problema en Reconocimientos de “Gestión Fiscal” y “Contabilidad de Costes e Introducción a la Auditoría”. Se pueden cursar en 3º-A </a:t>
            </a:r>
            <a:r>
              <a:rPr lang="es-ES" sz="1400" dirty="0" err="1"/>
              <a:t>ó</a:t>
            </a:r>
            <a:r>
              <a:rPr lang="es-ES" sz="1400" dirty="0"/>
              <a:t> 5ª-A (turno de tarde en GADE).</a:t>
            </a:r>
            <a:endParaRPr lang="es-ES_tradnl" sz="1400" dirty="0"/>
          </a:p>
          <a:p>
            <a:pPr lvl="1"/>
            <a:r>
              <a:rPr lang="es-ES" sz="1400" b="1" dirty="0"/>
              <a:t>En 5º</a:t>
            </a:r>
            <a:r>
              <a:rPr lang="es-ES" sz="1400" dirty="0"/>
              <a:t>:</a:t>
            </a:r>
            <a:endParaRPr lang="es-ES_tradnl" sz="1400" dirty="0"/>
          </a:p>
          <a:p>
            <a:pPr lvl="3"/>
            <a:r>
              <a:rPr lang="es-ES" sz="1200" b="1" dirty="0"/>
              <a:t>GADE</a:t>
            </a:r>
            <a:r>
              <a:rPr lang="es-ES" sz="1200" dirty="0"/>
              <a:t>: Debe haber coincidencia en temario mínimo 70%. Problema en Reconocimientos de “Análisis y Consolidación Contable” (6 ECTS). Se pueden cursar en 4º-B o 3º-B (turno de tarde en GADE).</a:t>
            </a:r>
          </a:p>
          <a:p>
            <a:pPr lvl="3"/>
            <a:r>
              <a:rPr lang="es-ES" sz="1200" b="1" dirty="0"/>
              <a:t>GITST</a:t>
            </a:r>
            <a:r>
              <a:rPr lang="es-ES" sz="1200" dirty="0"/>
              <a:t>:</a:t>
            </a:r>
            <a:endParaRPr lang="es-ES_tradnl" sz="1200" dirty="0"/>
          </a:p>
          <a:p>
            <a:pPr lvl="4"/>
            <a:r>
              <a:rPr lang="es-ES" sz="1200" b="1" dirty="0" err="1"/>
              <a:t>Cuat</a:t>
            </a:r>
            <a:r>
              <a:rPr lang="es-ES" sz="1200" b="1" dirty="0"/>
              <a:t>. A</a:t>
            </a:r>
            <a:r>
              <a:rPr lang="es-ES" sz="1200" b="0" dirty="0"/>
              <a:t>:</a:t>
            </a:r>
            <a:r>
              <a:rPr lang="es-ES" sz="1200" dirty="0"/>
              <a:t> </a:t>
            </a:r>
            <a:r>
              <a:rPr lang="es-ES" sz="1200" b="0" dirty="0"/>
              <a:t>De 6 asignaturas, 3 deben coincidir temarios como mínimo 70% y resto asignaturas de carácter técnico relacionado con telecomunicaciones.</a:t>
            </a:r>
            <a:endParaRPr lang="es-ES" sz="1200" dirty="0"/>
          </a:p>
          <a:p>
            <a:pPr lvl="4"/>
            <a:r>
              <a:rPr lang="es-ES" sz="1200" b="1" dirty="0" err="1"/>
              <a:t>Cuat</a:t>
            </a:r>
            <a:r>
              <a:rPr lang="es-ES" sz="1200" b="1" dirty="0"/>
              <a:t> B</a:t>
            </a:r>
            <a:r>
              <a:rPr lang="es-ES" sz="1200" dirty="0"/>
              <a:t>: Asignaturas de carácter técnico relacionado con telecomunicaciones.</a:t>
            </a:r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>
              <a:spcBef>
                <a:spcPct val="50000"/>
              </a:spcBef>
              <a:defRPr/>
            </a:pPr>
            <a:r>
              <a:rPr lang="es-ES" dirty="0"/>
              <a:t>DGADETEL: 5º curso y </a:t>
            </a:r>
            <a:r>
              <a:rPr lang="es-ES" sz="2000" dirty="0"/>
              <a:t>TFG-cuidado restricciones FADE</a:t>
            </a:r>
          </a:p>
          <a:p>
            <a:pPr>
              <a:spcBef>
                <a:spcPct val="50000"/>
              </a:spcBef>
              <a:defRPr/>
            </a:pPr>
            <a:r>
              <a:rPr lang="es-ES" sz="2000" dirty="0"/>
              <a:t>DGMAT+ETSIT: MAT 5º curso y TFG, ETSIT 4ºB y 5º Curso</a:t>
            </a:r>
          </a:p>
          <a:p>
            <a:pPr>
              <a:spcBef>
                <a:spcPct val="50000"/>
              </a:spcBef>
              <a:defRPr/>
            </a:pPr>
            <a:r>
              <a:rPr lang="es-ES" dirty="0"/>
              <a:t>MUIT: 2º curso y TFM</a:t>
            </a:r>
          </a:p>
          <a:p>
            <a:pPr>
              <a:spcBef>
                <a:spcPct val="50000"/>
              </a:spcBef>
              <a:defRPr/>
            </a:pPr>
            <a:r>
              <a:rPr lang="es-ES" dirty="0"/>
              <a:t>MUTSRC: 1er curso y TFM</a:t>
            </a:r>
          </a:p>
          <a:p>
            <a:pPr>
              <a:spcBef>
                <a:spcPct val="50000"/>
              </a:spcBef>
              <a:defRPr/>
            </a:pPr>
            <a:r>
              <a:rPr lang="es-ES" dirty="0"/>
              <a:t>MUISE: Sólo TFM</a:t>
            </a:r>
            <a:endParaRPr lang="es-ES" u="sng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s-ES" sz="1400" b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CE614C-8362-4F0B-A051-D717E6068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89" y="2276872"/>
            <a:ext cx="515162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7068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sz="1800" b="1" dirty="0"/>
              <a:t>DGADETEL</a:t>
            </a:r>
            <a:endParaRPr lang="es-ES" sz="1400" b="1" dirty="0"/>
          </a:p>
          <a:p>
            <a:r>
              <a:rPr lang="es-ES" sz="1400" b="1" dirty="0"/>
              <a:t>Asignaturas de idiomas:  En destino, mismo idioma, mismo nivel o superior, núm. </a:t>
            </a:r>
            <a:r>
              <a:rPr lang="es-ES" sz="1400" b="1" dirty="0" err="1"/>
              <a:t>Créd</a:t>
            </a:r>
            <a:r>
              <a:rPr lang="es-ES" sz="1400" b="1" dirty="0"/>
              <a:t>. igual o superior.</a:t>
            </a:r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s-ES" sz="1400" b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9315C08-7EFF-4155-BD8A-E235101ED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3985" r="1135"/>
          <a:stretch/>
        </p:blipFill>
        <p:spPr>
          <a:xfrm>
            <a:off x="6151420" y="2636912"/>
            <a:ext cx="2834865" cy="105652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9CB383B-ADF7-44AE-B034-739390AC933F}"/>
              </a:ext>
            </a:extLst>
          </p:cNvPr>
          <p:cNvSpPr/>
          <p:nvPr/>
        </p:nvSpPr>
        <p:spPr bwMode="auto">
          <a:xfrm>
            <a:off x="6406951" y="4005064"/>
            <a:ext cx="2557662" cy="674801"/>
          </a:xfrm>
          <a:prstGeom prst="rect">
            <a:avLst/>
          </a:prstGeom>
          <a:solidFill>
            <a:srgbClr val="FFCC00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SUPERTOE, temario igual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942BF70-0E81-40A9-929D-394FC298E086}"/>
              </a:ext>
            </a:extLst>
          </p:cNvPr>
          <p:cNvGrpSpPr/>
          <p:nvPr/>
        </p:nvGrpSpPr>
        <p:grpSpPr>
          <a:xfrm>
            <a:off x="315867" y="2564904"/>
            <a:ext cx="5494406" cy="4293096"/>
            <a:chOff x="157714" y="2564904"/>
            <a:chExt cx="5794236" cy="453650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E0E648C-0853-499E-96CD-95CB886EF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59" t="1559" b="245"/>
            <a:stretch/>
          </p:blipFill>
          <p:spPr>
            <a:xfrm>
              <a:off x="157714" y="2564904"/>
              <a:ext cx="5722227" cy="4536504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211BB08-C6A4-4E4C-9C20-E60A06074D62}"/>
                </a:ext>
              </a:extLst>
            </p:cNvPr>
            <p:cNvSpPr/>
            <p:nvPr/>
          </p:nvSpPr>
          <p:spPr bwMode="auto">
            <a:xfrm>
              <a:off x="3203848" y="3173629"/>
              <a:ext cx="2592288" cy="873742"/>
            </a:xfrm>
            <a:prstGeom prst="rect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9C024C3-F4A8-4B29-B22C-F4BEE0F57DA1}"/>
                </a:ext>
              </a:extLst>
            </p:cNvPr>
            <p:cNvSpPr/>
            <p:nvPr/>
          </p:nvSpPr>
          <p:spPr bwMode="auto">
            <a:xfrm>
              <a:off x="3131840" y="2958208"/>
              <a:ext cx="2820110" cy="231328"/>
            </a:xfrm>
            <a:prstGeom prst="rect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D9BD50B-D852-48FD-9448-8628A1539032}"/>
                </a:ext>
              </a:extLst>
            </p:cNvPr>
            <p:cNvSpPr/>
            <p:nvPr/>
          </p:nvSpPr>
          <p:spPr bwMode="auto">
            <a:xfrm>
              <a:off x="383738" y="5445223"/>
              <a:ext cx="2820110" cy="1380758"/>
            </a:xfrm>
            <a:prstGeom prst="rect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4B34A71A-46BA-4D4F-87B0-531AAD6AC254}"/>
                </a:ext>
              </a:extLst>
            </p:cNvPr>
            <p:cNvSpPr/>
            <p:nvPr/>
          </p:nvSpPr>
          <p:spPr bwMode="auto">
            <a:xfrm>
              <a:off x="3203848" y="5470096"/>
              <a:ext cx="2592288" cy="518888"/>
            </a:xfrm>
            <a:prstGeom prst="rect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A618CB9-E8DC-4661-BAAB-3728ECF9CEB6}"/>
              </a:ext>
            </a:extLst>
          </p:cNvPr>
          <p:cNvSpPr txBox="1"/>
          <p:nvPr/>
        </p:nvSpPr>
        <p:spPr>
          <a:xfrm>
            <a:off x="6138780" y="4879100"/>
            <a:ext cx="28475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</a:rPr>
              <a:t>Si en estancia de ADE encuentra asignaturas convalidables del plan de GITST para DGADETEL, hay que pedir permiso a </a:t>
            </a:r>
            <a:r>
              <a:rPr lang="es-ES" sz="1600" dirty="0" err="1">
                <a:solidFill>
                  <a:srgbClr val="C00000"/>
                </a:solidFill>
              </a:rPr>
              <a:t>Subdir</a:t>
            </a:r>
            <a:r>
              <a:rPr lang="es-ES" sz="1600" dirty="0">
                <a:solidFill>
                  <a:srgbClr val="C00000"/>
                </a:solidFill>
              </a:rPr>
              <a:t>. ETSIT y hacer PTC específico GITST</a:t>
            </a:r>
          </a:p>
        </p:txBody>
      </p:sp>
    </p:spTree>
    <p:extLst>
      <p:ext uri="{BB962C8B-B14F-4D97-AF65-F5344CB8AC3E}">
        <p14:creationId xmlns:p14="http://schemas.microsoft.com/office/powerpoint/2010/main" val="1628161956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sz="1800" b="1" dirty="0"/>
              <a:t>GTDM: </a:t>
            </a:r>
            <a:r>
              <a:rPr lang="es-ES" sz="1400" b="1" dirty="0"/>
              <a:t>Bloque único de Asignaturas TÉCNICAS de 4º por asignaturas técnicas en destino, independientes del contenido, aunque recomendado que al menos dos sean relativas al contenidos técnicos GTDM. </a:t>
            </a:r>
          </a:p>
          <a:p>
            <a:r>
              <a:rPr lang="es-ES" sz="1400" b="1" dirty="0"/>
              <a:t>Asignaturas de idiomas:  En destino, mismo idioma, mismo nivel o superior, núm. </a:t>
            </a:r>
            <a:r>
              <a:rPr lang="es-ES" sz="1400" b="1" dirty="0" err="1"/>
              <a:t>Créd</a:t>
            </a:r>
            <a:r>
              <a:rPr lang="es-ES" sz="1400" b="1" dirty="0"/>
              <a:t>. igual o superior.</a:t>
            </a:r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s-ES" sz="1400" b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E99E67-DB31-4F11-BBD3-7FAC32E3C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1" t="1978" r="3085" b="7233"/>
          <a:stretch/>
        </p:blipFill>
        <p:spPr>
          <a:xfrm>
            <a:off x="0" y="2982469"/>
            <a:ext cx="5219700" cy="21906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6D9E1F-593F-4C97-8B9B-6C0DEDDA9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7" t="1404" r="2017" b="4634"/>
          <a:stretch/>
        </p:blipFill>
        <p:spPr>
          <a:xfrm>
            <a:off x="4932040" y="4508401"/>
            <a:ext cx="4200488" cy="233471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BAA9F52-D655-4E3F-B583-E0E687EEFFE9}"/>
              </a:ext>
            </a:extLst>
          </p:cNvPr>
          <p:cNvSpPr/>
          <p:nvPr/>
        </p:nvSpPr>
        <p:spPr bwMode="auto">
          <a:xfrm>
            <a:off x="5069740" y="5085184"/>
            <a:ext cx="3966756" cy="216024"/>
          </a:xfrm>
          <a:prstGeom prst="rect">
            <a:avLst/>
          </a:prstGeom>
          <a:noFill/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D95809-E54C-4FB9-9D3D-8E56D3B7CFA6}"/>
              </a:ext>
            </a:extLst>
          </p:cNvPr>
          <p:cNvSpPr/>
          <p:nvPr/>
        </p:nvSpPr>
        <p:spPr bwMode="auto">
          <a:xfrm>
            <a:off x="5069740" y="6308601"/>
            <a:ext cx="3966756" cy="216024"/>
          </a:xfrm>
          <a:prstGeom prst="rect">
            <a:avLst/>
          </a:prstGeom>
          <a:noFill/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B4C09CF-F66E-4108-A50C-701E3E6739E8}"/>
              </a:ext>
            </a:extLst>
          </p:cNvPr>
          <p:cNvSpPr/>
          <p:nvPr/>
        </p:nvSpPr>
        <p:spPr bwMode="auto">
          <a:xfrm>
            <a:off x="323528" y="2544876"/>
            <a:ext cx="8320410" cy="452076"/>
          </a:xfrm>
          <a:prstGeom prst="rect">
            <a:avLst/>
          </a:prstGeom>
          <a:noFill/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855DAF-8DE0-4EF7-94C0-51639099A604}"/>
              </a:ext>
            </a:extLst>
          </p:cNvPr>
          <p:cNvSpPr/>
          <p:nvPr/>
        </p:nvSpPr>
        <p:spPr bwMode="auto">
          <a:xfrm>
            <a:off x="5364088" y="3392277"/>
            <a:ext cx="3600525" cy="720799"/>
          </a:xfrm>
          <a:prstGeom prst="rect">
            <a:avLst/>
          </a:prstGeom>
          <a:solidFill>
            <a:srgbClr val="FFCC00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 te llevas alguna de 3º</a:t>
            </a:r>
            <a:b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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SUPERTOE, temario igual</a:t>
            </a:r>
          </a:p>
        </p:txBody>
      </p:sp>
    </p:spTree>
    <p:extLst>
      <p:ext uri="{BB962C8B-B14F-4D97-AF65-F5344CB8AC3E}">
        <p14:creationId xmlns:p14="http://schemas.microsoft.com/office/powerpoint/2010/main" val="3349286331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b="1" dirty="0"/>
              <a:t>GIFIS: todas las técnicas son de especialidad (</a:t>
            </a:r>
            <a:r>
              <a:rPr lang="es-ES" b="1" dirty="0">
                <a:solidFill>
                  <a:srgbClr val="FF0000"/>
                </a:solidFill>
              </a:rPr>
              <a:t>*</a:t>
            </a:r>
            <a:r>
              <a:rPr lang="es-ES" b="1" dirty="0"/>
              <a:t>) </a:t>
            </a:r>
            <a:r>
              <a:rPr lang="es-ES" b="1" dirty="0">
                <a:sym typeface="Wingdings" panose="05000000000000000000" pitchFamily="2" charset="2"/>
              </a:rPr>
              <a:t> TOE</a:t>
            </a:r>
            <a:br>
              <a:rPr lang="es-ES" b="1" dirty="0"/>
            </a:br>
            <a:r>
              <a:rPr lang="es-ES" b="1" dirty="0"/>
              <a:t>&gt;</a:t>
            </a:r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s-ES" sz="1400" b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7E67E3-663C-4B11-A98E-D822D0C21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3985" r="1135"/>
          <a:stretch/>
        </p:blipFill>
        <p:spPr>
          <a:xfrm>
            <a:off x="6268349" y="2274930"/>
            <a:ext cx="2834865" cy="1056529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CA99B482-DF1C-4062-94B3-7BD0A1952916}"/>
              </a:ext>
            </a:extLst>
          </p:cNvPr>
          <p:cNvGrpSpPr/>
          <p:nvPr/>
        </p:nvGrpSpPr>
        <p:grpSpPr>
          <a:xfrm>
            <a:off x="0" y="2299803"/>
            <a:ext cx="6309135" cy="1314161"/>
            <a:chOff x="0" y="3480269"/>
            <a:chExt cx="6309135" cy="131416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A8DDF-ACB4-4712-AE5A-4F7AFD96B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89323"/>
              <a:ext cx="6309135" cy="1258153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351D2BA-19FD-49E2-B03E-191DDEC601D3}"/>
                </a:ext>
              </a:extLst>
            </p:cNvPr>
            <p:cNvSpPr/>
            <p:nvPr/>
          </p:nvSpPr>
          <p:spPr bwMode="auto">
            <a:xfrm>
              <a:off x="68056" y="3480269"/>
              <a:ext cx="3312368" cy="1314161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8080"/>
                </a:highlight>
                <a:latin typeface="Arial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42034B4-0596-4077-A16D-1F039A095B4B}"/>
                </a:ext>
              </a:extLst>
            </p:cNvPr>
            <p:cNvSpPr/>
            <p:nvPr/>
          </p:nvSpPr>
          <p:spPr bwMode="auto">
            <a:xfrm>
              <a:off x="3380424" y="3489324"/>
              <a:ext cx="2851882" cy="762294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8080"/>
                </a:highlight>
                <a:latin typeface="Arial" charset="0"/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B855F98-3B6D-439C-83E4-59DF5298CD29}"/>
              </a:ext>
            </a:extLst>
          </p:cNvPr>
          <p:cNvSpPr/>
          <p:nvPr/>
        </p:nvSpPr>
        <p:spPr bwMode="auto">
          <a:xfrm>
            <a:off x="6406951" y="3789363"/>
            <a:ext cx="2557662" cy="1416825"/>
          </a:xfrm>
          <a:prstGeom prst="rect">
            <a:avLst/>
          </a:prstGeom>
          <a:solidFill>
            <a:srgbClr val="FFCC00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 te llevas alguna de 3º</a:t>
            </a:r>
            <a:b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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SUPERTOE, temario igual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F0AD47-8CFD-4279-8BA4-513E8A90281C}"/>
              </a:ext>
            </a:extLst>
          </p:cNvPr>
          <p:cNvSpPr txBox="1"/>
          <p:nvPr/>
        </p:nvSpPr>
        <p:spPr>
          <a:xfrm>
            <a:off x="-90927" y="3859724"/>
            <a:ext cx="65527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En el PTC se pueden pedir como máximo 12 créditos (2 asignaturas de la materia Tecnologías clave)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(</a:t>
            </a:r>
            <a:r>
              <a:rPr lang="es-ES" sz="1600" b="1" dirty="0">
                <a:solidFill>
                  <a:srgbClr val="FF0000"/>
                </a:solidFill>
              </a:rPr>
              <a:t>*</a:t>
            </a:r>
            <a:r>
              <a:rPr lang="es-ES" sz="1400" b="1" dirty="0"/>
              <a:t>) No se incluye Professional English B2, ni las otras </a:t>
            </a:r>
            <a:r>
              <a:rPr lang="es-ES" sz="1400" b="1" dirty="0" err="1"/>
              <a:t>asgnaturas</a:t>
            </a:r>
            <a:r>
              <a:rPr lang="es-ES" sz="1400" b="1" dirty="0"/>
              <a:t> de idiomas.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698A33-E0DB-4AEB-B222-E00D1E67A93B}"/>
              </a:ext>
            </a:extLst>
          </p:cNvPr>
          <p:cNvSpPr txBox="1"/>
          <p:nvPr/>
        </p:nvSpPr>
        <p:spPr>
          <a:xfrm>
            <a:off x="5076056" y="2583990"/>
            <a:ext cx="505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*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93950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b="1" dirty="0"/>
              <a:t>DGMAT+X: Periodos permitidos para el intercambio:</a:t>
            </a:r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s-ES" sz="1400" b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82BF51-FA9C-45AB-B376-D6762D59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4" y="2240533"/>
            <a:ext cx="9144000" cy="3960440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351D2BA-19FD-49E2-B03E-191DDEC601D3}"/>
              </a:ext>
            </a:extLst>
          </p:cNvPr>
          <p:cNvSpPr/>
          <p:nvPr/>
        </p:nvSpPr>
        <p:spPr bwMode="auto">
          <a:xfrm>
            <a:off x="323528" y="4221087"/>
            <a:ext cx="2736304" cy="1368153"/>
          </a:xfrm>
          <a:prstGeom prst="rect">
            <a:avLst/>
          </a:prstGeom>
          <a:noFill/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82B5BF0-941E-44D7-9B11-D6E28B564683}"/>
              </a:ext>
            </a:extLst>
          </p:cNvPr>
          <p:cNvSpPr/>
          <p:nvPr/>
        </p:nvSpPr>
        <p:spPr bwMode="auto">
          <a:xfrm>
            <a:off x="6003080" y="2420888"/>
            <a:ext cx="3123816" cy="792088"/>
          </a:xfrm>
          <a:prstGeom prst="ellipse">
            <a:avLst/>
          </a:prstGeom>
          <a:noFill/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0C3E30-D817-429C-BDCC-F7FB2465B969}"/>
              </a:ext>
            </a:extLst>
          </p:cNvPr>
          <p:cNvSpPr txBox="1"/>
          <p:nvPr/>
        </p:nvSpPr>
        <p:spPr>
          <a:xfrm>
            <a:off x="5768052" y="4803834"/>
            <a:ext cx="338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C00000"/>
                </a:solidFill>
              </a:rPr>
              <a:t>Si en estancia de MAT encuentra asignaturas convalidables de GTIST, hay que hacer PTC separado para cada titulación </a:t>
            </a:r>
          </a:p>
        </p:txBody>
      </p:sp>
    </p:spTree>
    <p:extLst>
      <p:ext uri="{BB962C8B-B14F-4D97-AF65-F5344CB8AC3E}">
        <p14:creationId xmlns:p14="http://schemas.microsoft.com/office/powerpoint/2010/main" val="172925004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010400" cy="432048"/>
          </a:xfrm>
        </p:spPr>
        <p:txBody>
          <a:bodyPr/>
          <a:lstStyle/>
          <a:p>
            <a:pPr>
              <a:defRPr/>
            </a:pPr>
            <a:r>
              <a:rPr lang="es-ES_tradnl" sz="3600" dirty="0">
                <a:effectLst/>
              </a:rPr>
              <a:t>Personal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515672" cy="511311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Felipe Peñaranda Foix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1800" b="0" dirty="0">
                <a:effectLst/>
              </a:rPr>
              <a:t>Subdirector de Relaciones Internacionales</a:t>
            </a:r>
          </a:p>
          <a:p>
            <a:pPr marL="0" indent="0" algn="ctr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Jesús Alonso Urbano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1800" b="0" dirty="0">
                <a:effectLst/>
              </a:rPr>
              <a:t>Técnico Superior de Gestión de Prácticas en Empresa y Gestión de Programas Internacionales de Intercambio</a:t>
            </a:r>
          </a:p>
          <a:p>
            <a:pPr marL="0" indent="0" algn="ctr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Marissa Salazar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1800" dirty="0"/>
              <a:t>Administrativa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s-ES" sz="120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1800" b="0" dirty="0">
                <a:solidFill>
                  <a:schemeClr val="tx1"/>
                </a:solidFill>
                <a:effectLst/>
              </a:rPr>
              <a:t>Aurora y Pablo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1800" b="0" dirty="0">
                <a:effectLst/>
              </a:rPr>
              <a:t>Trabajadores </a:t>
            </a:r>
            <a:r>
              <a:rPr lang="es-ES" sz="1800" b="0" dirty="0" err="1">
                <a:effectLst/>
              </a:rPr>
              <a:t>Servipoli</a:t>
            </a:r>
            <a:endParaRPr lang="es-ES" sz="1800" b="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s-ES" sz="120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1800" dirty="0">
                <a:solidFill>
                  <a:schemeClr val="tx1"/>
                </a:solidFill>
              </a:rPr>
              <a:t>Contacto:</a:t>
            </a:r>
            <a:r>
              <a:rPr lang="es-ES" sz="1800" dirty="0"/>
              <a:t> Policonsulta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s-ES" sz="1800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1800" b="0" dirty="0">
                <a:solidFill>
                  <a:schemeClr val="tx1"/>
                </a:solidFill>
                <a:effectLst/>
              </a:rPr>
              <a:t>Citas: </a:t>
            </a:r>
            <a:r>
              <a:rPr lang="es-ES" sz="1800" dirty="0"/>
              <a:t>Policita (mejor presenciales)</a:t>
            </a:r>
            <a:endParaRPr lang="es-ES" sz="1800" b="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s-ES" sz="1600" b="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ES" sz="1600" b="0" dirty="0">
                <a:effectLst/>
              </a:rPr>
              <a:t>Ubicación Oficina: Ed. 4D, 3ª Planta</a:t>
            </a:r>
          </a:p>
        </p:txBody>
      </p:sp>
    </p:spTree>
  </p:cSld>
  <p:clrMapOvr>
    <a:masterClrMapping/>
  </p:clrMapOvr>
  <p:transition advClick="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b="1" dirty="0"/>
              <a:t>DGMAT+X: Periodos permitidos para el intercambio:</a:t>
            </a:r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s-ES" sz="1400" b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19CABE2-1449-49A3-A349-82DAE6E0339E}"/>
              </a:ext>
            </a:extLst>
          </p:cNvPr>
          <p:cNvGrpSpPr/>
          <p:nvPr/>
        </p:nvGrpSpPr>
        <p:grpSpPr>
          <a:xfrm>
            <a:off x="0" y="2205934"/>
            <a:ext cx="9144000" cy="4607442"/>
            <a:chOff x="0" y="1125279"/>
            <a:chExt cx="9144000" cy="460744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5EF5A4-5D70-4F21-B088-260F3D94F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25279"/>
              <a:ext cx="9144000" cy="4607442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351D2BA-19FD-49E2-B03E-191DDEC601D3}"/>
                </a:ext>
              </a:extLst>
            </p:cNvPr>
            <p:cNvSpPr/>
            <p:nvPr/>
          </p:nvSpPr>
          <p:spPr bwMode="auto">
            <a:xfrm>
              <a:off x="107504" y="3428999"/>
              <a:ext cx="5112196" cy="1800201"/>
            </a:xfrm>
            <a:prstGeom prst="rect">
              <a:avLst/>
            </a:prstGeom>
            <a:noFill/>
            <a:ln w="762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82B5BF0-941E-44D7-9B11-D6E28B564683}"/>
                </a:ext>
              </a:extLst>
            </p:cNvPr>
            <p:cNvSpPr/>
            <p:nvPr/>
          </p:nvSpPr>
          <p:spPr bwMode="auto">
            <a:xfrm>
              <a:off x="6020184" y="1412776"/>
              <a:ext cx="3016312" cy="1080120"/>
            </a:xfrm>
            <a:prstGeom prst="ellipse">
              <a:avLst/>
            </a:prstGeom>
            <a:noFill/>
            <a:ln w="762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21A1078-2993-4931-B144-9A850330E8EB}"/>
                </a:ext>
              </a:extLst>
            </p:cNvPr>
            <p:cNvSpPr/>
            <p:nvPr/>
          </p:nvSpPr>
          <p:spPr bwMode="auto">
            <a:xfrm>
              <a:off x="3059832" y="1624525"/>
              <a:ext cx="2159868" cy="1800201"/>
            </a:xfrm>
            <a:prstGeom prst="rect">
              <a:avLst/>
            </a:prstGeom>
            <a:noFill/>
            <a:ln w="762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510AAB-3390-4295-BA4F-952B3A3CAAEA}"/>
              </a:ext>
            </a:extLst>
          </p:cNvPr>
          <p:cNvSpPr txBox="1"/>
          <p:nvPr/>
        </p:nvSpPr>
        <p:spPr>
          <a:xfrm>
            <a:off x="5759500" y="5282624"/>
            <a:ext cx="338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C00000"/>
                </a:solidFill>
              </a:rPr>
              <a:t>Si en estancia de MAT encuentra asignaturas convalidables de GTIST, hay que hacer PTC separado para cada titulación </a:t>
            </a:r>
          </a:p>
        </p:txBody>
      </p:sp>
    </p:spTree>
    <p:extLst>
      <p:ext uri="{BB962C8B-B14F-4D97-AF65-F5344CB8AC3E}">
        <p14:creationId xmlns:p14="http://schemas.microsoft.com/office/powerpoint/2010/main" val="3313425152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sz="1800" b="1" dirty="0"/>
              <a:t>MUIT: </a:t>
            </a:r>
            <a:r>
              <a:rPr lang="es-ES" sz="1800" dirty="0"/>
              <a:t>Movilidad únicamente 2º curso. </a:t>
            </a:r>
          </a:p>
          <a:p>
            <a:r>
              <a:rPr lang="es-ES" sz="1800" dirty="0"/>
              <a:t>Sólo se pueden convalidar asignaturas 2º curso, requisito: Asignaturas en destino de nivel de </a:t>
            </a:r>
            <a:r>
              <a:rPr lang="es-ES" sz="1800" b="1" dirty="0"/>
              <a:t>máster de carácter TIC</a:t>
            </a:r>
            <a:r>
              <a:rPr lang="es-ES" sz="1800" dirty="0"/>
              <a:t>. Estructura: 3 </a:t>
            </a:r>
            <a:r>
              <a:rPr lang="es-ES" sz="1400" dirty="0"/>
              <a:t>Bloques: 1. Obligatorio General. 2. Optativas de 2º curso. 3. TFM. </a:t>
            </a:r>
          </a:p>
          <a:p>
            <a:r>
              <a:rPr lang="es-ES" sz="1400" b="1" dirty="0"/>
              <a:t>Asignaturas de idiomas:  No permitidas en Máster.</a:t>
            </a:r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s-ES" sz="1400" b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740F37-5A95-C578-89CE-4FB8883E5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732" y="3233995"/>
            <a:ext cx="6344535" cy="20672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5EF49B-69CE-43D0-DFD4-E07927A0FD6D}"/>
              </a:ext>
            </a:extLst>
          </p:cNvPr>
          <p:cNvSpPr txBox="1"/>
          <p:nvPr/>
        </p:nvSpPr>
        <p:spPr>
          <a:xfrm>
            <a:off x="107504" y="5301208"/>
            <a:ext cx="8857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C00000"/>
                </a:solidFill>
              </a:rPr>
              <a:t>Si estáis interesados en obtener los justificantes de Itinerarios de especialización, consultad el enlace </a:t>
            </a:r>
            <a:r>
              <a:rPr lang="es-ES" sz="1800" dirty="0">
                <a:solidFill>
                  <a:srgbClr val="00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https://www.upv.es/entidades/etsit/download/21355/</a:t>
            </a:r>
            <a:r>
              <a:rPr lang="es-ES" sz="1800" dirty="0">
                <a:solidFill>
                  <a:srgbClr val="0033CC"/>
                </a:solidFill>
              </a:rPr>
              <a:t> </a:t>
            </a:r>
            <a:r>
              <a:rPr lang="es-ES" sz="1800" dirty="0">
                <a:solidFill>
                  <a:srgbClr val="C00000"/>
                </a:solidFill>
              </a:rPr>
              <a:t>para conocer cuáles son y los requisitos mínimos de asignaturas y créditos. </a:t>
            </a:r>
          </a:p>
        </p:txBody>
      </p:sp>
    </p:spTree>
    <p:extLst>
      <p:ext uri="{BB962C8B-B14F-4D97-AF65-F5344CB8AC3E}">
        <p14:creationId xmlns:p14="http://schemas.microsoft.com/office/powerpoint/2010/main" val="3273228227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sz="1800" b="1" dirty="0"/>
              <a:t>MUISE: TFM y las siguientes asignaturas con sus condiciones</a:t>
            </a:r>
          </a:p>
          <a:p>
            <a:endParaRPr lang="es-ES" sz="1400" b="1" dirty="0"/>
          </a:p>
          <a:p>
            <a:r>
              <a:rPr lang="es-ES" sz="1400" b="1" dirty="0"/>
              <a:t>Los estudiantes del MUISE pueden solicitar para su convalidación con asignaturas en destino de nivel de máster las siguientes asignaturas MUISE con estas condiciones: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100" b="1" dirty="0"/>
              <a:t>35556 Sistemas Embebidos Avanzados</a:t>
            </a:r>
            <a:r>
              <a:rPr lang="es-ES" sz="1100" dirty="0"/>
              <a:t>: A reconocer por cualquier asignatura de </a:t>
            </a:r>
            <a:r>
              <a:rPr lang="es-ES" sz="1100" b="1" dirty="0"/>
              <a:t>electrónica</a:t>
            </a:r>
            <a:r>
              <a:rPr lang="es-ES" sz="1100" dirty="0"/>
              <a:t> en destino de nivel de máster.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100" b="1" dirty="0"/>
              <a:t>35555 Seminarios profesionales y Conferencias</a:t>
            </a:r>
            <a:r>
              <a:rPr lang="es-ES" sz="1100" dirty="0"/>
              <a:t>: A reconocer por cualquier asignatura en destino de </a:t>
            </a:r>
            <a:r>
              <a:rPr lang="es-ES" sz="1100" b="1" dirty="0"/>
              <a:t>electrónica</a:t>
            </a:r>
            <a:r>
              <a:rPr lang="es-ES" sz="1100" dirty="0"/>
              <a:t> de nivel de máster.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100" b="1" dirty="0"/>
              <a:t>35553 Diseño Microelectrónico – SECE</a:t>
            </a:r>
            <a:r>
              <a:rPr lang="es-ES" sz="1100" dirty="0"/>
              <a:t>: Se reconocería por asignaturas en destino de </a:t>
            </a:r>
            <a:r>
              <a:rPr lang="es-ES" sz="1100" b="1" dirty="0"/>
              <a:t>microelectrónica</a:t>
            </a:r>
            <a:r>
              <a:rPr lang="es-ES" sz="1100" dirty="0"/>
              <a:t> de nivel de máster.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100" b="1" dirty="0"/>
              <a:t>34633 Instrumentación en red y comunicaciones industriales </a:t>
            </a:r>
            <a:r>
              <a:rPr lang="es-ES" sz="1100" dirty="0"/>
              <a:t>– SED: Se reconocería por asignaturas en destino por asignaturas de </a:t>
            </a:r>
            <a:r>
              <a:rPr lang="es-ES" sz="1100" b="1" dirty="0"/>
              <a:t>instrumentación</a:t>
            </a:r>
            <a:r>
              <a:rPr lang="es-ES" sz="1100" dirty="0"/>
              <a:t> de nivel de máster.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100" i="1" dirty="0"/>
              <a:t>Nota: El tratamiento de estas asignaturas en la aplicación de PTC será como las TOE. En desarrollo.</a:t>
            </a:r>
          </a:p>
          <a:p>
            <a:r>
              <a:rPr lang="es-ES" sz="1800" b="1" dirty="0"/>
              <a:t>Asignaturas de idiomas:  No permitidas en Máster.</a:t>
            </a:r>
          </a:p>
          <a:p>
            <a:endParaRPr lang="es-ES" b="1" dirty="0"/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411060028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sz="1800" b="1" dirty="0"/>
              <a:t>MUTSRC: </a:t>
            </a:r>
          </a:p>
          <a:p>
            <a:r>
              <a:rPr lang="es-ES" sz="1800" dirty="0"/>
              <a:t>Movilidad en cuatrimestre B</a:t>
            </a:r>
          </a:p>
          <a:p>
            <a:r>
              <a:rPr lang="es-ES" sz="1800" dirty="0"/>
              <a:t>Se puede convalidar sólo TFM y asignaturas/seminarios segundo cuatrimestre</a:t>
            </a:r>
            <a:r>
              <a:rPr lang="es-ES" sz="1800" b="1" dirty="0"/>
              <a:t>.</a:t>
            </a:r>
          </a:p>
          <a:p>
            <a:endParaRPr lang="es-ES" sz="1400" b="1" dirty="0"/>
          </a:p>
          <a:p>
            <a:r>
              <a:rPr lang="es-ES" sz="1400" b="1" dirty="0"/>
              <a:t>Para todas las asignaturas en destino hay que cargar su contenido. No es necesario que coincida, pero tienen que ser revisadas una por una por el Subdirector de RR.II.</a:t>
            </a:r>
            <a:endParaRPr lang="es-ES" sz="1100" b="1" i="1" dirty="0"/>
          </a:p>
          <a:p>
            <a:r>
              <a:rPr lang="es-ES" sz="1800" b="1" dirty="0"/>
              <a:t>Asignaturas de idiomas:  No permitidas en Máster.</a:t>
            </a:r>
          </a:p>
          <a:p>
            <a:endParaRPr lang="es-ES" sz="1800" b="1" dirty="0"/>
          </a:p>
          <a:p>
            <a:endParaRPr lang="es-ES" b="1" dirty="0"/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601970374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b="0" dirty="0">
                <a:effectLst/>
              </a:rPr>
              <a:t>Reconocimiento académico para todos los programas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s-ES" dirty="0"/>
              <a:t>Asignaturas elegibles</a:t>
            </a:r>
            <a:br>
              <a:rPr lang="es-ES" dirty="0"/>
            </a:br>
            <a:r>
              <a:rPr lang="es-ES" sz="1600" dirty="0">
                <a:solidFill>
                  <a:srgbClr val="FF0000"/>
                </a:solidFill>
              </a:rPr>
              <a:t>Cada titulación tiene sus particularidades, se explicarán en detalle en las presentaciones específicas de cada llamada</a:t>
            </a:r>
          </a:p>
          <a:p>
            <a:r>
              <a:rPr lang="es-ES" sz="1800" b="1" dirty="0"/>
              <a:t>MUQIP: Asignaturas/seminarios segundo cuatrimestre. TFM en ETSIT a distancia.</a:t>
            </a:r>
          </a:p>
          <a:p>
            <a:pPr marL="0" indent="0">
              <a:buNone/>
            </a:pPr>
            <a:endParaRPr lang="es-ES" sz="1800" b="1" dirty="0"/>
          </a:p>
          <a:p>
            <a:r>
              <a:rPr lang="es-ES" sz="1800" dirty="0"/>
              <a:t>Todo bajo supervisión previa de la Dirección del MUQIP.</a:t>
            </a:r>
          </a:p>
          <a:p>
            <a:r>
              <a:rPr lang="es-ES" sz="1800" dirty="0"/>
              <a:t>Máximo </a:t>
            </a:r>
            <a:r>
              <a:rPr lang="es-ES" sz="1800" b="1" dirty="0"/>
              <a:t>18 créditos </a:t>
            </a:r>
            <a:r>
              <a:rPr lang="es-ES" sz="1800" dirty="0"/>
              <a:t>de asignaturas.</a:t>
            </a:r>
          </a:p>
          <a:p>
            <a:r>
              <a:rPr lang="es-ES" sz="1800" dirty="0"/>
              <a:t>TFM de 12 créditos. Se puede hacer a distancia.</a:t>
            </a:r>
          </a:p>
          <a:p>
            <a:endParaRPr lang="es-ES" sz="1400" b="1" dirty="0"/>
          </a:p>
          <a:p>
            <a:r>
              <a:rPr lang="es-ES" sz="1600" dirty="0"/>
              <a:t>Para todas las asignaturas en destino hay que cargar su contenido. No es necesario que coincida, pero tienen que ser revisadas una por una por el Subdirector de RR.II.</a:t>
            </a:r>
          </a:p>
          <a:p>
            <a:pPr marL="0" indent="0">
              <a:buNone/>
            </a:pPr>
            <a:endParaRPr lang="es-ES" sz="1100" i="1" dirty="0"/>
          </a:p>
          <a:p>
            <a:r>
              <a:rPr lang="es-ES" sz="1800" dirty="0"/>
              <a:t>Asignaturas de idiomas:  No permitidas en Máster.</a:t>
            </a:r>
          </a:p>
          <a:p>
            <a:endParaRPr lang="es-ES" b="1" dirty="0"/>
          </a:p>
          <a:p>
            <a:pPr lvl="2"/>
            <a:endParaRPr lang="es-ES" b="1" dirty="0"/>
          </a:p>
          <a:p>
            <a:pPr lvl="2"/>
            <a:endParaRPr lang="es-ES" b="1" dirty="0"/>
          </a:p>
          <a:p>
            <a:pPr marL="57150" indent="0">
              <a:buNone/>
            </a:pPr>
            <a:endParaRPr lang="es-ES" b="1" dirty="0"/>
          </a:p>
          <a:p>
            <a:pPr marL="57150" indent="0">
              <a:buNone/>
            </a:pPr>
            <a:endParaRPr lang="es-ES" sz="2000" b="1" dirty="0"/>
          </a:p>
          <a:p>
            <a:pPr>
              <a:spcBef>
                <a:spcPct val="50000"/>
              </a:spcBef>
              <a:defRPr/>
            </a:pPr>
            <a:endParaRPr lang="es-ES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4027435107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dirty="0"/>
              <a:t>Ayuda a la toma de decisiones:</a:t>
            </a:r>
            <a:br>
              <a:rPr lang="es-ES_tradnl" sz="2800" dirty="0"/>
            </a:br>
            <a:r>
              <a:rPr lang="es-ES_tradnl" sz="2800" dirty="0"/>
              <a:t>Cómo ver el histórico de convalidaciones por destino</a:t>
            </a:r>
            <a:endParaRPr lang="es-ES_tradnl" sz="2800" b="0" dirty="0">
              <a:effectLst/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737"/>
            <a:ext cx="8857108" cy="547188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s-ES" b="0" dirty="0"/>
              <a:t>La herramienta Gestión de Planes de Transcripción de Créditos (</a:t>
            </a:r>
            <a:r>
              <a:rPr lang="es-ES" b="1" dirty="0"/>
              <a:t>PTC</a:t>
            </a:r>
            <a:r>
              <a:rPr lang="es-ES" b="0" dirty="0"/>
              <a:t>) os permite hacer búsquedas en el repositorio </a:t>
            </a:r>
            <a:r>
              <a:rPr lang="es-ES" b="1" dirty="0"/>
              <a:t>histórico</a:t>
            </a:r>
            <a:r>
              <a:rPr lang="es-ES" b="0" dirty="0"/>
              <a:t> de convalidaciones:</a:t>
            </a:r>
          </a:p>
          <a:p>
            <a:pPr>
              <a:spcBef>
                <a:spcPct val="50000"/>
              </a:spcBef>
              <a:defRPr/>
            </a:pPr>
            <a:r>
              <a:rPr lang="es-ES" dirty="0"/>
              <a:t>Búsqueda </a:t>
            </a:r>
            <a:r>
              <a:rPr lang="es-ES" b="1" dirty="0"/>
              <a:t>por asignatura</a:t>
            </a:r>
            <a:r>
              <a:rPr lang="es-ES" dirty="0"/>
              <a:t>: Os permite ver en qué destinos se ha convalidado una asignatura ETSIT y por cuáles en el destino.</a:t>
            </a:r>
          </a:p>
          <a:p>
            <a:pPr>
              <a:spcBef>
                <a:spcPct val="50000"/>
              </a:spcBef>
              <a:defRPr/>
            </a:pPr>
            <a:r>
              <a:rPr lang="es-ES" b="0" dirty="0"/>
              <a:t>Búsqueda </a:t>
            </a:r>
            <a:r>
              <a:rPr lang="es-ES" b="1" dirty="0"/>
              <a:t>por destino</a:t>
            </a:r>
            <a:r>
              <a:rPr lang="es-ES" b="0" dirty="0"/>
              <a:t>: Os permite ver qué asignaturas ETSIT se han convalidado por asignaturas en destino.</a:t>
            </a:r>
          </a:p>
          <a:p>
            <a:pPr>
              <a:spcBef>
                <a:spcPct val="50000"/>
              </a:spcBef>
              <a:defRPr/>
            </a:pPr>
            <a:r>
              <a:rPr lang="es-ES" dirty="0"/>
              <a:t>Importante: El histórico </a:t>
            </a:r>
            <a:r>
              <a:rPr lang="es-ES" b="1" dirty="0"/>
              <a:t>no es vinculante </a:t>
            </a:r>
            <a:r>
              <a:rPr lang="es-ES" dirty="0"/>
              <a:t>para cada caso en particular.</a:t>
            </a:r>
            <a:endParaRPr lang="es-ES" b="0" dirty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218830641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2800" dirty="0"/>
              <a:t>Ayuda a la toma de decisiones:</a:t>
            </a:r>
            <a:br>
              <a:rPr lang="es-ES_tradnl" sz="2800" dirty="0"/>
            </a:br>
            <a:r>
              <a:rPr lang="es-ES_tradnl" sz="2800" dirty="0"/>
              <a:t>Cómo ver el histórico de convalidaciones por destino</a:t>
            </a:r>
            <a:endParaRPr lang="es-ES_tradnl" sz="2800" b="0" dirty="0">
              <a:effectLst/>
            </a:endParaRPr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91B9A87-FA21-4DE4-B208-FC11EE2BA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38826"/>
            <a:ext cx="4664229" cy="1944216"/>
          </a:xfrm>
          <a:prstGeom prst="rect">
            <a:avLst/>
          </a:prstGeom>
        </p:spPr>
      </p:pic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s-ES" sz="1400" b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24DF29-E680-4C6C-89DD-F10BC8FEF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839731"/>
            <a:ext cx="3004616" cy="540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0A62B0-645F-4ECB-BB48-0944111BC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99" y="2818404"/>
            <a:ext cx="4588318" cy="2174594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F52BE074-78F8-40CE-BC72-EDDFDF25C1FB}"/>
              </a:ext>
            </a:extLst>
          </p:cNvPr>
          <p:cNvSpPr/>
          <p:nvPr/>
        </p:nvSpPr>
        <p:spPr bwMode="auto">
          <a:xfrm rot="2121059" flipH="1">
            <a:off x="4479523" y="4924205"/>
            <a:ext cx="1995440" cy="2705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D919A97-2A0C-4AFE-92F8-B78079988C92}"/>
              </a:ext>
            </a:extLst>
          </p:cNvPr>
          <p:cNvSpPr/>
          <p:nvPr/>
        </p:nvSpPr>
        <p:spPr bwMode="auto">
          <a:xfrm rot="19987264">
            <a:off x="3912226" y="1599353"/>
            <a:ext cx="2475183" cy="2705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1AFEE95-62E1-46EF-A681-2ECE3F5E6E7D}"/>
              </a:ext>
            </a:extLst>
          </p:cNvPr>
          <p:cNvSpPr/>
          <p:nvPr/>
        </p:nvSpPr>
        <p:spPr bwMode="auto">
          <a:xfrm>
            <a:off x="6172663" y="4653136"/>
            <a:ext cx="2808437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5C5BC618-739A-4FBE-8811-25F61E79646D}"/>
              </a:ext>
            </a:extLst>
          </p:cNvPr>
          <p:cNvSpPr/>
          <p:nvPr/>
        </p:nvSpPr>
        <p:spPr bwMode="auto">
          <a:xfrm rot="5400000">
            <a:off x="4546717" y="2939168"/>
            <a:ext cx="3445452" cy="2705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F9805CD-0099-4401-89A1-5D718360FD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65" r="5026" b="30684"/>
          <a:stretch/>
        </p:blipFill>
        <p:spPr>
          <a:xfrm>
            <a:off x="-36884" y="5485679"/>
            <a:ext cx="5256584" cy="1360341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228D5C4D-D072-4370-BFC4-13865AB765ED}"/>
              </a:ext>
            </a:extLst>
          </p:cNvPr>
          <p:cNvSpPr/>
          <p:nvPr/>
        </p:nvSpPr>
        <p:spPr bwMode="auto">
          <a:xfrm rot="15598327" flipH="1">
            <a:off x="3513503" y="5381851"/>
            <a:ext cx="1733260" cy="2705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ADC34CA-3271-463D-ACED-8DEC6E4A8E44}"/>
              </a:ext>
            </a:extLst>
          </p:cNvPr>
          <p:cNvSpPr/>
          <p:nvPr/>
        </p:nvSpPr>
        <p:spPr bwMode="auto">
          <a:xfrm>
            <a:off x="3945398" y="6381328"/>
            <a:ext cx="1634714" cy="56876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6ED13C0-A51E-4B62-837A-8199C992A870}"/>
              </a:ext>
            </a:extLst>
          </p:cNvPr>
          <p:cNvSpPr/>
          <p:nvPr/>
        </p:nvSpPr>
        <p:spPr bwMode="auto">
          <a:xfrm>
            <a:off x="3945399" y="6381328"/>
            <a:ext cx="1346682" cy="4766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88983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3400"/>
            <a:ext cx="8604448" cy="838200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Programas de intercambio internacional ofrecidos por la ETSIT</a:t>
            </a:r>
          </a:p>
        </p:txBody>
      </p:sp>
      <p:graphicFrame>
        <p:nvGraphicFramePr>
          <p:cNvPr id="116815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08061010"/>
              </p:ext>
            </p:extLst>
          </p:nvPr>
        </p:nvGraphicFramePr>
        <p:xfrm>
          <a:off x="0" y="1700807"/>
          <a:ext cx="9144000" cy="3878772"/>
        </p:xfrm>
        <a:graphic>
          <a:graphicData uri="http://schemas.openxmlformats.org/drawingml/2006/table">
            <a:tbl>
              <a:tblPr/>
              <a:tblGrid>
                <a:gridCol w="197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9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Unión Europea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Iberoame-ricanos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Resto del mundo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Asignaturas y/o TFG/TFM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Erasmus-Estudios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Erasmus-Prácticas (TFT)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DOBLE TITULACIÓN  (*)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Promoe+Movilidad</a:t>
                      </a:r>
                      <a:b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Internacional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Promoe+Movilidad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Internacional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Prácticas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Erasmus-Prácticas (TFT)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Prácticas en Extranjero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IAESTE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IAESTE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Vulcanus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IAESTE</a:t>
                      </a: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FD3093-9160-4247-A367-6D4363191C4F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s-ES" sz="1400" b="0"/>
          </a:p>
        </p:txBody>
      </p:sp>
      <p:sp>
        <p:nvSpPr>
          <p:cNvPr id="8209" name="1 CuadroTexto"/>
          <p:cNvSpPr txBox="1">
            <a:spLocks noChangeArrowheads="1"/>
          </p:cNvSpPr>
          <p:nvPr/>
        </p:nvSpPr>
        <p:spPr bwMode="auto">
          <a:xfrm>
            <a:off x="1763688" y="6165850"/>
            <a:ext cx="453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altLang="es-ES" sz="1800" dirty="0"/>
              <a:t>(*) Itinerario integrado con Máster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9DC811E9-FC69-4038-A230-5FDB7858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688048"/>
            <a:ext cx="7345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altLang="es-ES" sz="1600" dirty="0"/>
              <a:t>Más programas en la web OPII</a:t>
            </a: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7D64179E-1DE9-48CD-8524-3C629420B6BD}"/>
              </a:ext>
            </a:extLst>
          </p:cNvPr>
          <p:cNvSpPr/>
          <p:nvPr/>
        </p:nvSpPr>
        <p:spPr bwMode="auto">
          <a:xfrm>
            <a:off x="5940152" y="5688048"/>
            <a:ext cx="1872208" cy="523521"/>
          </a:xfrm>
          <a:prstGeom prst="wav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7EA3EE7E-B0AB-4A8E-9F70-E43BDE6BEFFE}"/>
              </a:ext>
            </a:extLst>
          </p:cNvPr>
          <p:cNvSpPr/>
          <p:nvPr/>
        </p:nvSpPr>
        <p:spPr bwMode="auto">
          <a:xfrm>
            <a:off x="-1476672" y="1371600"/>
            <a:ext cx="11377264" cy="3785593"/>
          </a:xfrm>
          <a:prstGeom prst="wedgeEllipse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7B82D3A5-87DA-4B0D-A13E-6BE4A6961C0D}"/>
              </a:ext>
            </a:extLst>
          </p:cNvPr>
          <p:cNvSpPr/>
          <p:nvPr/>
        </p:nvSpPr>
        <p:spPr bwMode="auto">
          <a:xfrm rot="21289250">
            <a:off x="6215546" y="5792469"/>
            <a:ext cx="2827920" cy="838200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olvidéis los programas de Cooperación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5" y="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Calendario convocatorias (1)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20935" y="1556792"/>
            <a:ext cx="8712968" cy="331852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" sz="2000" b="0" dirty="0">
                <a:effectLst/>
              </a:rPr>
              <a:t>Documento completo:</a:t>
            </a:r>
          </a:p>
          <a:p>
            <a:pPr>
              <a:lnSpc>
                <a:spcPct val="150000"/>
              </a:lnSpc>
              <a:defRPr/>
            </a:pPr>
            <a:r>
              <a:rPr lang="es-ES" sz="2000" b="0" dirty="0">
                <a:effectLst/>
              </a:rPr>
              <a:t>http://www.upv.es/entidades/OPII/infoweb/pi/info/convocatorias25-26.pdf</a:t>
            </a: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FD9DC-6CB7-4926-9606-B1F4A337A079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s-ES" sz="1400" b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EE5053-8155-47D3-A8E8-F1EE43132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291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5" y="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Calendario convocatorias (2)</a:t>
            </a: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FD9DC-6CB7-4926-9606-B1F4A337A079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s-ES" sz="1400" b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28E5FF-2E8A-BAC1-CA52-07CE46060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80728"/>
            <a:ext cx="9127408" cy="4824536"/>
          </a:xfrm>
        </p:spPr>
      </p:pic>
    </p:spTree>
    <p:extLst>
      <p:ext uri="{BB962C8B-B14F-4D97-AF65-F5344CB8AC3E}">
        <p14:creationId xmlns:p14="http://schemas.microsoft.com/office/powerpoint/2010/main" val="2792056455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Servicios de la SRE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/>
              <a:t>Gestión de Programas Internacionales</a:t>
            </a:r>
            <a:endParaRPr lang="es-ES" sz="2800" dirty="0"/>
          </a:p>
          <a:p>
            <a:pPr>
              <a:defRPr/>
            </a:pPr>
            <a:r>
              <a:rPr lang="es-ES" sz="3200" dirty="0"/>
              <a:t>Gestión de Prácticas en Empresa</a:t>
            </a:r>
          </a:p>
          <a:p>
            <a:pPr>
              <a:defRPr/>
            </a:pPr>
            <a:r>
              <a:rPr lang="es-ES" sz="3200" dirty="0"/>
              <a:t>Asesoramiento</a:t>
            </a:r>
          </a:p>
          <a:p>
            <a:pPr>
              <a:buFontTx/>
              <a:buNone/>
              <a:defRPr/>
            </a:pPr>
            <a:endParaRPr lang="es-ES" sz="3200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7B4DA-2A2D-40A2-8294-916A3A852C67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s-ES" sz="1400"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5" y="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Calendario convocatorias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7EEDA8F8-CC12-9CB2-4D64-547E075AB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41438"/>
            <a:ext cx="9144000" cy="4679850"/>
          </a:xfrm>
        </p:spPr>
      </p:pic>
      <p:sp>
        <p:nvSpPr>
          <p:cNvPr id="92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FD9DC-6CB7-4926-9606-B1F4A337A079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1572549295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Erasmus Estudios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712968" cy="4038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" b="0" dirty="0">
                <a:effectLst/>
              </a:rPr>
              <a:t>Programa de </a:t>
            </a:r>
            <a:r>
              <a:rPr lang="es-ES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ayudas financieras </a:t>
            </a:r>
            <a:r>
              <a:rPr lang="es-ES" b="0" dirty="0">
                <a:effectLst/>
              </a:rPr>
              <a:t>para fomentar movilidad de estudiantes y cooperación en la enseñanza superior en toda la Unión Europea </a:t>
            </a:r>
          </a:p>
          <a:p>
            <a:pPr>
              <a:lnSpc>
                <a:spcPct val="150000"/>
              </a:lnSpc>
              <a:defRPr/>
            </a:pPr>
            <a:r>
              <a:rPr lang="es-ES" b="0" dirty="0">
                <a:effectLst/>
              </a:rPr>
              <a:t>Estancias de </a:t>
            </a:r>
            <a:r>
              <a:rPr lang="es-ES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3 a 12 </a:t>
            </a:r>
            <a:r>
              <a:rPr lang="es-ES" b="0" dirty="0">
                <a:effectLst/>
              </a:rPr>
              <a:t>meses en otro Estado miembro con </a:t>
            </a:r>
            <a:r>
              <a:rPr lang="es-ES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reconocimiento académico </a:t>
            </a:r>
          </a:p>
          <a:p>
            <a:pPr>
              <a:lnSpc>
                <a:spcPct val="150000"/>
              </a:lnSpc>
              <a:defRPr/>
            </a:pPr>
            <a:r>
              <a:rPr lang="es-ES" dirty="0"/>
              <a:t>Puede volverse a solicitar en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cada ciclo </a:t>
            </a:r>
            <a:r>
              <a:rPr lang="es-ES" dirty="0"/>
              <a:t>de estudios</a:t>
            </a:r>
            <a:endParaRPr lang="es-ES" b="0" dirty="0">
              <a:effectLst/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FD9DC-6CB7-4926-9606-B1F4A337A079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395689139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88" name="Rectangle 6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s-ES_tradnl" sz="2800" dirty="0"/>
              <a:t>PAÍSES CON ACUERDO ERASMUS</a:t>
            </a:r>
            <a:br>
              <a:rPr lang="es-ES_tradnl" sz="2800" dirty="0"/>
            </a:br>
            <a:r>
              <a:rPr lang="es-ES_tradnl" sz="2800" dirty="0"/>
              <a:t>curso 2025/26</a:t>
            </a:r>
            <a:br>
              <a:rPr lang="es-ES_tradnl" sz="2800" dirty="0"/>
            </a:br>
            <a:r>
              <a:rPr lang="es-ES_tradnl" sz="1600" dirty="0"/>
              <a:t>Lista provisional en llamada y web ETSIT/Internacional/Outgoing salientes</a:t>
            </a:r>
            <a:endParaRPr lang="es-ES_tradnl" sz="2800" dirty="0"/>
          </a:p>
        </p:txBody>
      </p:sp>
      <p:graphicFrame>
        <p:nvGraphicFramePr>
          <p:cNvPr id="10243" name="Object 65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03325" y="1371600"/>
          <a:ext cx="6824663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n de mapa de bits" r:id="rId4" imgW="3457243" imgH="2505029" progId="Paint.Picture">
                  <p:embed/>
                </p:oleObj>
              </mc:Choice>
              <mc:Fallback>
                <p:oleObj name="Imagen de mapa de bits" r:id="rId4" imgW="3457243" imgH="2505029" progId="Paint.Picture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371600"/>
                        <a:ext cx="6824663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1" name="4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4194" y="6557776"/>
            <a:ext cx="500062" cy="2680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6AF4CA-0F65-4A28-9FC9-060DE2EB3833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s-ES" sz="1400" b="0" dirty="0"/>
          </a:p>
        </p:txBody>
      </p:sp>
      <p:pic>
        <p:nvPicPr>
          <p:cNvPr id="10244" name="Picture 8" descr="aleman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28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aust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4581525"/>
            <a:ext cx="2301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belg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091781"/>
            <a:ext cx="2270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finlan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franc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552950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ital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2286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6" descr="norueg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98473"/>
            <a:ext cx="2286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7" descr="polon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2286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8" descr="portugal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5029200"/>
            <a:ext cx="2286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0" descr="reinounid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3373437"/>
            <a:ext cx="228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1" descr="rumani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2286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2" descr="sueci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2286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AutoShape 35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2971800"/>
            <a:ext cx="228600" cy="152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4000" b="0"/>
          </a:p>
        </p:txBody>
      </p:sp>
      <p:sp>
        <p:nvSpPr>
          <p:cNvPr id="10257" name="Text Box 46"/>
          <p:cNvSpPr txBox="1">
            <a:spLocks noChangeArrowheads="1"/>
          </p:cNvSpPr>
          <p:nvPr/>
        </p:nvSpPr>
        <p:spPr bwMode="auto">
          <a:xfrm>
            <a:off x="152400" y="1203325"/>
            <a:ext cx="102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Francia</a:t>
            </a:r>
            <a:endParaRPr lang="es-ES_tradnl" altLang="es-ES" sz="1600" b="0" i="0"/>
          </a:p>
        </p:txBody>
      </p:sp>
      <p:sp>
        <p:nvSpPr>
          <p:cNvPr id="10258" name="Text Box 48"/>
          <p:cNvSpPr txBox="1">
            <a:spLocks noChangeArrowheads="1"/>
          </p:cNvSpPr>
          <p:nvPr/>
        </p:nvSpPr>
        <p:spPr bwMode="auto">
          <a:xfrm>
            <a:off x="152400" y="1943100"/>
            <a:ext cx="1274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Alemania</a:t>
            </a:r>
            <a:endParaRPr lang="es-ES_tradnl" altLang="es-ES" sz="1600" b="0" i="0"/>
          </a:p>
        </p:txBody>
      </p:sp>
      <p:sp>
        <p:nvSpPr>
          <p:cNvPr id="10259" name="Text Box 50"/>
          <p:cNvSpPr txBox="1">
            <a:spLocks noChangeArrowheads="1"/>
          </p:cNvSpPr>
          <p:nvPr/>
        </p:nvSpPr>
        <p:spPr bwMode="auto">
          <a:xfrm>
            <a:off x="152400" y="2682875"/>
            <a:ext cx="1435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Reino Unido</a:t>
            </a:r>
            <a:endParaRPr lang="es-ES_tradnl" altLang="es-ES" sz="1600" b="0" i="0"/>
          </a:p>
        </p:txBody>
      </p:sp>
      <p:sp>
        <p:nvSpPr>
          <p:cNvPr id="10260" name="Text Box 51"/>
          <p:cNvSpPr txBox="1">
            <a:spLocks noChangeArrowheads="1"/>
          </p:cNvSpPr>
          <p:nvPr/>
        </p:nvSpPr>
        <p:spPr bwMode="auto">
          <a:xfrm>
            <a:off x="152400" y="3422650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Italia</a:t>
            </a:r>
            <a:endParaRPr lang="es-ES_tradnl" altLang="es-ES" sz="1600" b="0" i="0"/>
          </a:p>
        </p:txBody>
      </p:sp>
      <p:sp>
        <p:nvSpPr>
          <p:cNvPr id="10261" name="Text Box 52"/>
          <p:cNvSpPr txBox="1">
            <a:spLocks noChangeArrowheads="1"/>
          </p:cNvSpPr>
          <p:nvPr/>
        </p:nvSpPr>
        <p:spPr bwMode="auto">
          <a:xfrm>
            <a:off x="152400" y="4164013"/>
            <a:ext cx="977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Bélgica</a:t>
            </a:r>
            <a:endParaRPr lang="es-ES_tradnl" altLang="es-ES" sz="1600" b="0" i="0"/>
          </a:p>
        </p:txBody>
      </p:sp>
      <p:sp>
        <p:nvSpPr>
          <p:cNvPr id="10262" name="Text Box 54"/>
          <p:cNvSpPr txBox="1">
            <a:spLocks noChangeArrowheads="1"/>
          </p:cNvSpPr>
          <p:nvPr/>
        </p:nvSpPr>
        <p:spPr bwMode="auto">
          <a:xfrm>
            <a:off x="152400" y="4903788"/>
            <a:ext cx="1077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Noruega</a:t>
            </a:r>
            <a:endParaRPr lang="es-ES_tradnl" altLang="es-ES" sz="1600" b="0" i="0"/>
          </a:p>
        </p:txBody>
      </p:sp>
      <p:sp>
        <p:nvSpPr>
          <p:cNvPr id="10263" name="Text Box 55"/>
          <p:cNvSpPr txBox="1">
            <a:spLocks noChangeArrowheads="1"/>
          </p:cNvSpPr>
          <p:nvPr/>
        </p:nvSpPr>
        <p:spPr bwMode="auto">
          <a:xfrm>
            <a:off x="152400" y="564356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Suecia</a:t>
            </a:r>
            <a:endParaRPr lang="es-ES_tradnl" altLang="es-ES" sz="1600" b="0" i="0"/>
          </a:p>
        </p:txBody>
      </p:sp>
      <p:sp>
        <p:nvSpPr>
          <p:cNvPr id="10265" name="Text Box 57"/>
          <p:cNvSpPr txBox="1">
            <a:spLocks noChangeArrowheads="1"/>
          </p:cNvSpPr>
          <p:nvPr/>
        </p:nvSpPr>
        <p:spPr bwMode="auto">
          <a:xfrm>
            <a:off x="8153400" y="19431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Austria</a:t>
            </a:r>
            <a:endParaRPr lang="es-ES_tradnl" altLang="es-ES" sz="1600" b="0" i="0"/>
          </a:p>
        </p:txBody>
      </p:sp>
      <p:sp>
        <p:nvSpPr>
          <p:cNvPr id="10266" name="Text Box 58"/>
          <p:cNvSpPr txBox="1">
            <a:spLocks noChangeArrowheads="1"/>
          </p:cNvSpPr>
          <p:nvPr/>
        </p:nvSpPr>
        <p:spPr bwMode="auto">
          <a:xfrm>
            <a:off x="7924800" y="26828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Finlandia</a:t>
            </a:r>
            <a:endParaRPr lang="es-ES_tradnl" altLang="es-ES" sz="1600" b="0" i="0"/>
          </a:p>
        </p:txBody>
      </p:sp>
      <p:sp>
        <p:nvSpPr>
          <p:cNvPr id="10267" name="Text Box 59"/>
          <p:cNvSpPr txBox="1">
            <a:spLocks noChangeArrowheads="1"/>
          </p:cNvSpPr>
          <p:nvPr/>
        </p:nvSpPr>
        <p:spPr bwMode="auto">
          <a:xfrm>
            <a:off x="8001000" y="3422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Portugal</a:t>
            </a:r>
            <a:endParaRPr lang="es-ES_tradnl" altLang="es-ES" sz="1600" b="0" i="0"/>
          </a:p>
        </p:txBody>
      </p:sp>
      <p:sp>
        <p:nvSpPr>
          <p:cNvPr id="10268" name="Text Box 60"/>
          <p:cNvSpPr txBox="1">
            <a:spLocks noChangeArrowheads="1"/>
          </p:cNvSpPr>
          <p:nvPr/>
        </p:nvSpPr>
        <p:spPr bwMode="auto">
          <a:xfrm>
            <a:off x="7924800" y="4164013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Polonia</a:t>
            </a:r>
            <a:endParaRPr lang="es-ES_tradnl" altLang="es-ES" sz="1600" b="0" i="0"/>
          </a:p>
        </p:txBody>
      </p:sp>
      <p:sp>
        <p:nvSpPr>
          <p:cNvPr id="10269" name="Text Box 61"/>
          <p:cNvSpPr txBox="1">
            <a:spLocks noChangeArrowheads="1"/>
          </p:cNvSpPr>
          <p:nvPr/>
        </p:nvSpPr>
        <p:spPr bwMode="auto">
          <a:xfrm>
            <a:off x="8001000" y="490378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Rumania</a:t>
            </a:r>
            <a:endParaRPr lang="es-ES_tradnl" altLang="es-ES" sz="1600" b="0" i="0"/>
          </a:p>
        </p:txBody>
      </p:sp>
      <p:pic>
        <p:nvPicPr>
          <p:cNvPr id="10270" name="Picture 66" descr="bchec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92600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68" descr="bhungri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8200"/>
            <a:ext cx="2587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" name="Text Box 69"/>
          <p:cNvSpPr txBox="1">
            <a:spLocks noChangeArrowheads="1"/>
          </p:cNvSpPr>
          <p:nvPr/>
        </p:nvSpPr>
        <p:spPr bwMode="auto">
          <a:xfrm>
            <a:off x="152400" y="63849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Hungría</a:t>
            </a:r>
            <a:endParaRPr lang="es-ES_tradnl" altLang="es-ES" sz="1600" b="0" i="0"/>
          </a:p>
        </p:txBody>
      </p:sp>
      <p:sp>
        <p:nvSpPr>
          <p:cNvPr id="10273" name="Text Box 72"/>
          <p:cNvSpPr txBox="1">
            <a:spLocks noChangeArrowheads="1"/>
          </p:cNvSpPr>
          <p:nvPr/>
        </p:nvSpPr>
        <p:spPr bwMode="auto">
          <a:xfrm>
            <a:off x="6086475" y="638492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Holanda</a:t>
            </a:r>
            <a:endParaRPr lang="es-ES_tradnl" altLang="es-ES" sz="1600" b="0" i="0"/>
          </a:p>
        </p:txBody>
      </p:sp>
      <p:sp>
        <p:nvSpPr>
          <p:cNvPr id="10274" name="Text Box 74"/>
          <p:cNvSpPr txBox="1">
            <a:spLocks noChangeArrowheads="1"/>
          </p:cNvSpPr>
          <p:nvPr/>
        </p:nvSpPr>
        <p:spPr bwMode="auto">
          <a:xfrm>
            <a:off x="7364413" y="638492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Eslovaquia</a:t>
            </a:r>
            <a:endParaRPr lang="es-ES_tradnl" altLang="es-ES" sz="1600" b="0" i="0"/>
          </a:p>
        </p:txBody>
      </p:sp>
      <p:sp>
        <p:nvSpPr>
          <p:cNvPr id="10275" name="Text Box 75"/>
          <p:cNvSpPr txBox="1">
            <a:spLocks noChangeArrowheads="1"/>
          </p:cNvSpPr>
          <p:nvPr/>
        </p:nvSpPr>
        <p:spPr bwMode="auto">
          <a:xfrm>
            <a:off x="1127125" y="6384925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Eslovenia</a:t>
            </a:r>
            <a:endParaRPr lang="es-ES_tradnl" altLang="es-ES" sz="1600" b="0" i="0"/>
          </a:p>
        </p:txBody>
      </p:sp>
      <p:pic>
        <p:nvPicPr>
          <p:cNvPr id="10276" name="Picture 77" descr="slovenia_fla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68863"/>
            <a:ext cx="30638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79" descr="Holanda_fla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06813"/>
            <a:ext cx="3063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85" descr="slovakia-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65625"/>
            <a:ext cx="2873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87" descr="grecia_bandera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5815013"/>
            <a:ext cx="3016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Text Box 89"/>
          <p:cNvSpPr txBox="1">
            <a:spLocks noChangeArrowheads="1"/>
          </p:cNvSpPr>
          <p:nvPr/>
        </p:nvSpPr>
        <p:spPr bwMode="auto">
          <a:xfrm>
            <a:off x="2257425" y="6397625"/>
            <a:ext cx="1366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Grecia</a:t>
            </a:r>
            <a:endParaRPr lang="es-ES_tradnl" altLang="es-ES" sz="1600" b="0" i="0"/>
          </a:p>
        </p:txBody>
      </p:sp>
      <p:pic>
        <p:nvPicPr>
          <p:cNvPr id="10283" name="3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447521"/>
            <a:ext cx="2587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4" name="Text Box 72"/>
          <p:cNvSpPr txBox="1">
            <a:spLocks noChangeArrowheads="1"/>
          </p:cNvSpPr>
          <p:nvPr/>
        </p:nvSpPr>
        <p:spPr bwMode="auto">
          <a:xfrm>
            <a:off x="7737475" y="55403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Irlanda</a:t>
            </a:r>
            <a:endParaRPr lang="es-ES_tradnl" altLang="es-ES" sz="1600" b="0" i="0"/>
          </a:p>
        </p:txBody>
      </p:sp>
      <p:pic>
        <p:nvPicPr>
          <p:cNvPr id="10285" name="4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115719"/>
            <a:ext cx="285749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5 Imagen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84800"/>
            <a:ext cx="2889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7" name="Text Box 89"/>
          <p:cNvSpPr txBox="1">
            <a:spLocks noChangeArrowheads="1"/>
          </p:cNvSpPr>
          <p:nvPr/>
        </p:nvSpPr>
        <p:spPr bwMode="auto">
          <a:xfrm>
            <a:off x="3532188" y="6402388"/>
            <a:ext cx="1366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Bulgaria</a:t>
            </a:r>
            <a:endParaRPr lang="es-ES_tradnl" altLang="es-ES" sz="1600" b="0" i="0"/>
          </a:p>
        </p:txBody>
      </p:sp>
      <p:sp>
        <p:nvSpPr>
          <p:cNvPr id="10288" name="Text Box 63"/>
          <p:cNvSpPr txBox="1">
            <a:spLocks noChangeArrowheads="1"/>
          </p:cNvSpPr>
          <p:nvPr/>
        </p:nvSpPr>
        <p:spPr bwMode="auto">
          <a:xfrm>
            <a:off x="4716463" y="6405563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ES" sz="1600" i="0"/>
              <a:t>Dinamarca</a:t>
            </a:r>
            <a:endParaRPr lang="es-ES_tradnl" altLang="es-ES" sz="1600" b="0" i="0"/>
          </a:p>
        </p:txBody>
      </p:sp>
      <p:pic>
        <p:nvPicPr>
          <p:cNvPr id="10289" name="Picture 50" descr="C:\Documents and Settings\jalonsur\Configuración local\Archivos temporales de Internet\Content.IE5\QN7U0YXG\MC900001204[1].wm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446463"/>
            <a:ext cx="2032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5656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4400" b="0" dirty="0">
                <a:effectLst/>
              </a:rPr>
              <a:t>Atención: cambios en llamada Erasmus+ Estudios 26-27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75656"/>
            <a:ext cx="9144000" cy="5382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2000" b="1" dirty="0"/>
              <a:t>Fechas </a:t>
            </a:r>
            <a:r>
              <a:rPr lang="es-ES_tradnl" sz="2000" dirty="0"/>
              <a:t>detalladas en Anexo I de la llamada</a:t>
            </a:r>
          </a:p>
          <a:p>
            <a:pPr>
              <a:lnSpc>
                <a:spcPct val="150000"/>
              </a:lnSpc>
            </a:pPr>
            <a:r>
              <a:rPr lang="es-ES_tradnl" sz="2000" dirty="0"/>
              <a:t>Exclusivamente</a:t>
            </a:r>
            <a:r>
              <a:rPr lang="es-ES_tradnl" sz="2000" b="1" dirty="0"/>
              <a:t> </a:t>
            </a:r>
            <a:r>
              <a:rPr lang="es-ES_tradnl" sz="2000" dirty="0"/>
              <a:t>de forma </a:t>
            </a:r>
            <a:r>
              <a:rPr lang="es-ES_tradnl" sz="2000" b="1" dirty="0"/>
              <a:t>telemática en AIRE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Plazo registro de solicitudes </a:t>
            </a:r>
            <a:r>
              <a:rPr lang="es-ES" sz="2000" b="1" dirty="0"/>
              <a:t>del 3 al 21 de noviembre de 2026</a:t>
            </a:r>
            <a:r>
              <a:rPr lang="es-ES" sz="2000" dirty="0"/>
              <a:t>, ambos inclusive</a:t>
            </a:r>
          </a:p>
          <a:p>
            <a:pPr lvl="1">
              <a:lnSpc>
                <a:spcPct val="150000"/>
              </a:lnSpc>
            </a:pPr>
            <a:r>
              <a:rPr lang="es-ES_tradnl" sz="1400" dirty="0"/>
              <a:t>No se valora el orden de registro de la solicitud. Podéis enviar otra con correcciones o documentación adicional, dentro del plazo.</a:t>
            </a:r>
          </a:p>
          <a:p>
            <a:pPr lvl="1">
              <a:lnSpc>
                <a:spcPct val="150000"/>
              </a:lnSpc>
            </a:pPr>
            <a:r>
              <a:rPr lang="es-ES_tradnl" sz="1400" dirty="0"/>
              <a:t>NO ESPERÉIS AL ÚLTIMO DÍA: El sistema de registro de entrada no depende de la UPV y puede tener problemas ajenos a la UPV.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ea typeface="+mn-ea"/>
                <a:cs typeface="+mn-cs"/>
              </a:rPr>
              <a:t>Os</a:t>
            </a:r>
            <a:r>
              <a:rPr lang="es-ES_tradnl" sz="2000" dirty="0"/>
              <a:t> </a:t>
            </a:r>
            <a:r>
              <a:rPr lang="es-ES_tradnl" sz="2000" dirty="0">
                <a:ea typeface="+mn-ea"/>
                <a:cs typeface="+mn-cs"/>
              </a:rPr>
              <a:t>convocaremos</a:t>
            </a:r>
            <a:r>
              <a:rPr lang="es-ES_tradnl" sz="2000" dirty="0"/>
              <a:t> a </a:t>
            </a:r>
            <a:r>
              <a:rPr lang="es-ES_tradnl" sz="2000" dirty="0">
                <a:ea typeface="+mn-ea"/>
                <a:cs typeface="+mn-cs"/>
              </a:rPr>
              <a:t>reuniones</a:t>
            </a:r>
            <a:r>
              <a:rPr lang="es-ES_tradnl" sz="2000" dirty="0"/>
              <a:t> de presentación detallada del programa, y otras para inscripción y registro </a:t>
            </a:r>
            <a:r>
              <a:rPr lang="es-ES_tradnl" sz="2000" b="1" dirty="0"/>
              <a:t>asistido </a:t>
            </a:r>
            <a:r>
              <a:rPr lang="es-ES_tradnl" sz="2000" dirty="0"/>
              <a:t>(son 10 </a:t>
            </a:r>
            <a:r>
              <a:rPr lang="es-ES_tradnl" dirty="0"/>
              <a:t>min)</a:t>
            </a: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1683047915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5656"/>
          </a:xfrm>
          <a:solidFill>
            <a:srgbClr val="A50021"/>
          </a:solidFill>
        </p:spPr>
        <p:txBody>
          <a:bodyPr/>
          <a:lstStyle/>
          <a:p>
            <a:pPr>
              <a:defRPr/>
            </a:pPr>
            <a:r>
              <a:rPr lang="es-ES_tradnl" sz="4400" b="0" dirty="0">
                <a:effectLst/>
              </a:rPr>
              <a:t>Atención: cambios en llamada Erasmus+ Estudios 26-27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6792"/>
            <a:ext cx="8964612" cy="530120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_tradnl" sz="2800" dirty="0"/>
              <a:t>¡Id</a:t>
            </a:r>
            <a:r>
              <a:rPr lang="es-ES_tradnl" dirty="0"/>
              <a:t> buscando los certificados de idiomas!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_tradnl" dirty="0"/>
              <a:t>Se aceptarán los incluidos en el Anexo II.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_tradnl" dirty="0"/>
              <a:t>Pruebas de idiomas UPV-</a:t>
            </a:r>
            <a:r>
              <a:rPr lang="es-ES_tradnl" b="1" dirty="0"/>
              <a:t>CDL</a:t>
            </a:r>
            <a:r>
              <a:rPr lang="es-ES_tradnl" dirty="0"/>
              <a:t>:  </a:t>
            </a:r>
            <a:r>
              <a:rPr lang="es-ES_tradnl" b="1" dirty="0"/>
              <a:t>No Inglés</a:t>
            </a:r>
          </a:p>
          <a:p>
            <a:pPr lvl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s-ES_tradnl" sz="2400" dirty="0"/>
              <a:t>Sólo Alemán y Francés. Lugar ETSI Industriales (ETSII), aula por determinar. Llevar </a:t>
            </a:r>
            <a:r>
              <a:rPr lang="es-ES_tradnl" sz="2400" b="1" dirty="0"/>
              <a:t>auriculares de cable</a:t>
            </a:r>
            <a:r>
              <a:rPr lang="es-ES_tradnl" sz="2400" dirty="0"/>
              <a:t>.</a:t>
            </a:r>
          </a:p>
          <a:p>
            <a:pPr lvl="3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s-ES_tradnl" sz="2000" dirty="0"/>
              <a:t>Examen </a:t>
            </a:r>
            <a:r>
              <a:rPr lang="es-ES_tradnl" sz="2000" b="1" dirty="0"/>
              <a:t>Francés</a:t>
            </a:r>
            <a:r>
              <a:rPr lang="es-ES_tradnl" sz="2000" dirty="0"/>
              <a:t>: Jueves, 11 de diciembre a las 12:30h</a:t>
            </a:r>
          </a:p>
          <a:p>
            <a:pPr lvl="3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s-ES_tradnl" sz="2000" dirty="0"/>
              <a:t>Examen </a:t>
            </a:r>
            <a:r>
              <a:rPr lang="es-ES_tradnl" sz="2000" b="1" dirty="0"/>
              <a:t>Alemán</a:t>
            </a:r>
            <a:r>
              <a:rPr lang="es-ES_tradnl" sz="2000" dirty="0"/>
              <a:t>: Jueves, 11 de diciembre a las 14h</a:t>
            </a: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96ECD-F868-43A1-AE38-C71B332A667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2521328177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61" y="15785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Doble Titulación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50305" y="1341438"/>
            <a:ext cx="8443664" cy="4038600"/>
          </a:xfrm>
        </p:spPr>
        <p:txBody>
          <a:bodyPr/>
          <a:lstStyle/>
          <a:p>
            <a:pPr>
              <a:defRPr/>
            </a:pPr>
            <a:r>
              <a:rPr lang="es-ES" sz="2800" b="0" dirty="0">
                <a:effectLst/>
              </a:rPr>
              <a:t>Existe la posibilidad de obtener un doble título de Máster en las Universidades que mantienen estos acuerdos con la ETSIT</a:t>
            </a:r>
          </a:p>
          <a:p>
            <a:pPr>
              <a:defRPr/>
            </a:pPr>
            <a:r>
              <a:rPr lang="es-ES" sz="2800" b="0" dirty="0">
                <a:effectLst/>
              </a:rPr>
              <a:t>Se financia mediante una beca Erasmus el primer año y con una beca Euromovex el segundo año </a:t>
            </a:r>
            <a:r>
              <a:rPr lang="es-ES" sz="1400" b="0" i="1" dirty="0">
                <a:effectLst/>
              </a:rPr>
              <a:t>(fuera UE financiación diferente)</a:t>
            </a:r>
            <a:endParaRPr lang="es-ES" sz="2800" b="0" i="1" dirty="0">
              <a:effectLst/>
            </a:endParaRPr>
          </a:p>
          <a:p>
            <a:pPr>
              <a:defRPr/>
            </a:pPr>
            <a:r>
              <a:rPr lang="es-ES" sz="2800" b="0" dirty="0">
                <a:effectLst/>
              </a:rPr>
              <a:t>Existen dos itinerarios para obtener el DT de Máster: </a:t>
            </a:r>
          </a:p>
          <a:p>
            <a:pPr lvl="1">
              <a:defRPr/>
            </a:pPr>
            <a:r>
              <a:rPr lang="es-ES" b="0" dirty="0">
                <a:effectLst/>
              </a:rPr>
              <a:t>DT MUIT: directamente desde Máster (2º curso + 1 año destino + TFM)</a:t>
            </a:r>
          </a:p>
          <a:p>
            <a:pPr lvl="1">
              <a:defRPr/>
            </a:pPr>
            <a:r>
              <a:rPr lang="es-ES" dirty="0"/>
              <a:t>DT MUTSRC: directamente desde Máster (2º cuatrimestre + 1 semestre extra en destino para TFM)</a:t>
            </a:r>
            <a:endParaRPr lang="es-ES" b="0" dirty="0">
              <a:effectLst/>
            </a:endParaRP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3F4D6-0D7D-40F2-B662-85AD51B64A2F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s-ES" sz="1400" b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7344"/>
            <a:ext cx="8594576" cy="807368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Destinos Doble Titulación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764704"/>
            <a:ext cx="8083624" cy="51125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dirty="0">
                <a:effectLst/>
              </a:rPr>
              <a:t>Francia</a:t>
            </a:r>
            <a:endParaRPr lang="es-ES" sz="1600" dirty="0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0" dirty="0" err="1">
                <a:effectLst/>
              </a:rPr>
              <a:t>Télécom-Bretagne</a:t>
            </a:r>
            <a:endParaRPr lang="es-ES" sz="1400" b="0" dirty="0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0" dirty="0" err="1">
                <a:effectLst/>
              </a:rPr>
              <a:t>Télécom</a:t>
            </a:r>
            <a:r>
              <a:rPr lang="es-ES" sz="1400" b="0" dirty="0">
                <a:effectLst/>
              </a:rPr>
              <a:t>-Lille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0" dirty="0" err="1">
                <a:effectLst/>
              </a:rPr>
              <a:t>Télécom</a:t>
            </a:r>
            <a:r>
              <a:rPr lang="es-ES" sz="1400" b="0" dirty="0">
                <a:effectLst/>
              </a:rPr>
              <a:t>-Paris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dirty="0">
                <a:effectLst/>
              </a:rPr>
              <a:t>Alemania</a:t>
            </a:r>
            <a:endParaRPr lang="es-ES" sz="1600" dirty="0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0" dirty="0" err="1">
                <a:effectLst/>
              </a:rPr>
              <a:t>Technische</a:t>
            </a:r>
            <a:r>
              <a:rPr lang="es-ES" sz="1400" b="0" dirty="0">
                <a:effectLst/>
              </a:rPr>
              <a:t> </a:t>
            </a:r>
            <a:r>
              <a:rPr lang="es-ES" sz="1400" b="0" dirty="0" err="1">
                <a:effectLst/>
              </a:rPr>
              <a:t>Universität</a:t>
            </a:r>
            <a:r>
              <a:rPr lang="es-ES" sz="1400" b="0" dirty="0">
                <a:effectLst/>
              </a:rPr>
              <a:t> </a:t>
            </a:r>
            <a:r>
              <a:rPr lang="es-ES" sz="1400" b="0" dirty="0" err="1">
                <a:effectLst/>
              </a:rPr>
              <a:t>Darmstadt</a:t>
            </a:r>
            <a:endParaRPr lang="es-ES" sz="1400" b="0" dirty="0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dirty="0" err="1"/>
              <a:t>Technische</a:t>
            </a:r>
            <a:r>
              <a:rPr lang="es-ES" sz="1400" dirty="0"/>
              <a:t> </a:t>
            </a:r>
            <a:r>
              <a:rPr lang="es-ES" sz="1400" dirty="0" err="1"/>
              <a:t>Hochschule</a:t>
            </a:r>
            <a:r>
              <a:rPr lang="es-ES" sz="1400" dirty="0"/>
              <a:t> </a:t>
            </a:r>
            <a:r>
              <a:rPr lang="es-ES" sz="1400" dirty="0" err="1"/>
              <a:t>Köln</a:t>
            </a:r>
            <a:r>
              <a:rPr lang="es-ES" sz="1400" dirty="0"/>
              <a:t> (sólo MUTSRC)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b="0" dirty="0">
                <a:effectLst/>
              </a:rPr>
              <a:t>Italia</a:t>
            </a:r>
            <a:endParaRPr lang="es-ES" sz="1600" b="0" dirty="0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dirty="0"/>
              <a:t>Politécnico di Torino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dirty="0"/>
              <a:t>Colombia (*)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dirty="0"/>
              <a:t>Universidad Nacional de Colombia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dirty="0">
                <a:effectLst/>
              </a:rPr>
              <a:t>EE.UU. (*)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0" dirty="0">
                <a:effectLst/>
              </a:rPr>
              <a:t>Illinois </a:t>
            </a:r>
            <a:r>
              <a:rPr lang="es-ES" sz="1400" b="0" dirty="0" err="1">
                <a:effectLst/>
              </a:rPr>
              <a:t>Institute</a:t>
            </a:r>
            <a:r>
              <a:rPr lang="es-ES" sz="1400" b="0" dirty="0">
                <a:effectLst/>
              </a:rPr>
              <a:t> </a:t>
            </a:r>
            <a:r>
              <a:rPr lang="es-ES" sz="1400" b="0" dirty="0" err="1">
                <a:effectLst/>
              </a:rPr>
              <a:t>of</a:t>
            </a:r>
            <a:r>
              <a:rPr lang="es-ES" sz="1400" b="0" dirty="0">
                <a:effectLst/>
              </a:rPr>
              <a:t> </a:t>
            </a:r>
            <a:r>
              <a:rPr lang="es-ES" sz="1400" b="0" dirty="0" err="1">
                <a:effectLst/>
              </a:rPr>
              <a:t>Technology</a:t>
            </a:r>
            <a:endParaRPr lang="es-ES" sz="1400" b="0" dirty="0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0" dirty="0" err="1">
                <a:effectLst/>
              </a:rPr>
              <a:t>Ge</a:t>
            </a:r>
            <a:r>
              <a:rPr lang="es-ES" sz="1400" dirty="0" err="1"/>
              <a:t>orgiaTech</a:t>
            </a:r>
            <a:endParaRPr lang="es-ES" sz="1400" b="0" dirty="0">
              <a:effectLst/>
            </a:endParaRP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3F4D6-0D7D-40F2-B662-85AD51B64A2F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s-ES" sz="1400" b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E33945-608F-4F9E-8F2D-AE7D5B756D9B}"/>
              </a:ext>
            </a:extLst>
          </p:cNvPr>
          <p:cNvSpPr txBox="1"/>
          <p:nvPr/>
        </p:nvSpPr>
        <p:spPr>
          <a:xfrm>
            <a:off x="2015653" y="6186071"/>
            <a:ext cx="5112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(*) Financiación diferente</a:t>
            </a:r>
          </a:p>
        </p:txBody>
      </p:sp>
    </p:spTree>
    <p:extLst>
      <p:ext uri="{BB962C8B-B14F-4D97-AF65-F5344CB8AC3E}">
        <p14:creationId xmlns:p14="http://schemas.microsoft.com/office/powerpoint/2010/main" val="2054805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659688" cy="1143000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Movilidades FUERA de Europa: Santander/</a:t>
            </a:r>
            <a:r>
              <a:rPr lang="es-ES" sz="3200" dirty="0" err="1"/>
              <a:t>Promoe</a:t>
            </a:r>
            <a:r>
              <a:rPr lang="es-ES" sz="3200" dirty="0"/>
              <a:t> y Erasmus Internacional.</a:t>
            </a:r>
            <a:endParaRPr lang="es-ES_tradnl" sz="3200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199"/>
            <a:ext cx="9144000" cy="4586065"/>
          </a:xfrm>
        </p:spPr>
        <p:txBody>
          <a:bodyPr/>
          <a:lstStyle/>
          <a:p>
            <a:pPr>
              <a:defRPr/>
            </a:pPr>
            <a:r>
              <a:rPr lang="es-ES" b="0" i="1" dirty="0">
                <a:effectLst/>
              </a:rPr>
              <a:t>PROMOE</a:t>
            </a:r>
            <a:r>
              <a:rPr lang="es-ES" b="0" dirty="0">
                <a:effectLst/>
              </a:rPr>
              <a:t> </a:t>
            </a:r>
            <a:r>
              <a:rPr lang="es-ES" b="0" i="1" dirty="0">
                <a:effectLst/>
              </a:rPr>
              <a:t>Programa propio UPV de ayudas para estudiantes excelentes </a:t>
            </a:r>
            <a:r>
              <a:rPr lang="es-ES" sz="2000" b="0" dirty="0">
                <a:effectLst/>
              </a:rPr>
              <a:t>con universidades de EE.UU., Canadá, Japón, América Latina, Oriente Medio, Australia y cualquier otra universidad extranjera con la que exista convenio de cooperación institucional</a:t>
            </a:r>
            <a:endParaRPr lang="es-ES" b="0" dirty="0">
              <a:effectLst/>
            </a:endParaRPr>
          </a:p>
          <a:p>
            <a:pPr>
              <a:defRPr/>
            </a:pPr>
            <a:r>
              <a:rPr lang="es-ES" b="0" dirty="0">
                <a:effectLst/>
              </a:rPr>
              <a:t>Destinos actuales: Argentina, Australia, Brasil, Canadá, Chile, Japón, México, USA, China, etc.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i="1" dirty="0"/>
              <a:t>OJO programa competitivo entre todos los estudiantes de la UPV. Inscribirse y cumplir requisitos no garantiza la concesión de una plaza.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i="1" dirty="0"/>
              <a:t>La ETSIT sólo supervisa que cumplís los requisitos de admisión. El resto lo organiza la OPII.</a:t>
            </a:r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274A89-C4C1-41F1-8224-D5068834721A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s-ES" sz="1400" b="0"/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659688" cy="1143000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Movilidades FUERA de Europa: Santander/</a:t>
            </a:r>
            <a:r>
              <a:rPr lang="es-ES" sz="3200" dirty="0" err="1"/>
              <a:t>Promoe</a:t>
            </a:r>
            <a:r>
              <a:rPr lang="es-ES" sz="3200" dirty="0"/>
              <a:t> y Erasmus Internacional.</a:t>
            </a:r>
            <a:endParaRPr lang="es-ES_tradnl" sz="3200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199"/>
            <a:ext cx="9144000" cy="4586065"/>
          </a:xfrm>
        </p:spPr>
        <p:txBody>
          <a:bodyPr/>
          <a:lstStyle/>
          <a:p>
            <a:pPr>
              <a:defRPr/>
            </a:pPr>
            <a:r>
              <a:rPr lang="es-ES" b="0" i="1" dirty="0">
                <a:effectLst/>
              </a:rPr>
              <a:t>Información llamada en:</a:t>
            </a:r>
            <a:br>
              <a:rPr lang="es-ES" b="0" i="1" dirty="0">
                <a:effectLst/>
              </a:rPr>
            </a:br>
            <a:endParaRPr lang="es-ES" b="0" i="1" dirty="0">
              <a:effectLst/>
            </a:endParaRPr>
          </a:p>
          <a:p>
            <a:pPr>
              <a:defRPr/>
            </a:pPr>
            <a:endParaRPr lang="es-ES" b="0" i="1" dirty="0">
              <a:effectLst/>
            </a:endParaRPr>
          </a:p>
          <a:p>
            <a:pPr>
              <a:defRPr/>
            </a:pPr>
            <a:r>
              <a:rPr lang="es-ES" b="0" i="1" dirty="0">
                <a:effectLst/>
              </a:rPr>
              <a:t>Presentación con intervenciones de los estudiantes en:</a:t>
            </a:r>
            <a:br>
              <a:rPr lang="es-ES" b="0" i="1" dirty="0">
                <a:effectLst/>
              </a:rPr>
            </a:br>
            <a:br>
              <a:rPr lang="es-ES" b="0" i="1" dirty="0">
                <a:effectLst/>
              </a:rPr>
            </a:br>
            <a:endParaRPr lang="es-ES" b="0" dirty="0">
              <a:effectLst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dirty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274A89-C4C1-41F1-8224-D5068834721A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s-ES" sz="1400" b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D3DC96-8AD6-2EEE-E3CA-84FB00E4D2F7}"/>
              </a:ext>
            </a:extLst>
          </p:cNvPr>
          <p:cNvSpPr txBox="1"/>
          <p:nvPr/>
        </p:nvSpPr>
        <p:spPr>
          <a:xfrm>
            <a:off x="290885" y="1700808"/>
            <a:ext cx="8353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http://www.upv.es/entidades/OPII/infoweb/pi/info/762989normalc.html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A870C18-B133-6119-A0CC-15CF0F1D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85" y="3096092"/>
            <a:ext cx="1557044" cy="15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12102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659688" cy="1143000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Movilidades FUERA de Europa: Santander/</a:t>
            </a:r>
            <a:r>
              <a:rPr lang="es-ES" sz="3200" dirty="0" err="1"/>
              <a:t>Promoe</a:t>
            </a:r>
            <a:r>
              <a:rPr lang="es-ES" sz="3200" dirty="0"/>
              <a:t> y Erasmus Internacional.</a:t>
            </a:r>
            <a:endParaRPr lang="es-ES_tradnl" sz="3200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199"/>
            <a:ext cx="9144000" cy="458606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/>
              <a:t>Plazo de inscripción: Del 3 al 21 de noviembre.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rgbClr val="FFFF00"/>
                </a:solidFill>
              </a:rPr>
              <a:t>Muchos destinos EE.UU., Australia o lengua inglesa en Canadá piden </a:t>
            </a:r>
            <a:r>
              <a:rPr lang="es-ES" b="1" dirty="0">
                <a:solidFill>
                  <a:srgbClr val="FFFF00"/>
                </a:solidFill>
              </a:rPr>
              <a:t>TOEFL o IETLS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" sz="1400" dirty="0"/>
              <a:t>Si no se aporta el certificado TOEFL/IELTS antes del cierre de la llamada, se admitirá TOEFL / IELTS con </a:t>
            </a:r>
            <a:r>
              <a:rPr lang="es-ES" sz="1400" b="1" dirty="0"/>
              <a:t>fecha de examen no posterior al 17/12/2025</a:t>
            </a:r>
            <a:r>
              <a:rPr lang="es-ES" sz="1400" dirty="0"/>
              <a:t>, con </a:t>
            </a:r>
            <a:r>
              <a:rPr lang="es-ES" sz="1400" b="1" dirty="0"/>
              <a:t>obligación</a:t>
            </a:r>
            <a:r>
              <a:rPr lang="es-ES" sz="1400" dirty="0"/>
              <a:t> de presentar el </a:t>
            </a:r>
            <a:r>
              <a:rPr lang="es-ES" sz="1400" b="1" dirty="0"/>
              <a:t>comprobante de matrícula </a:t>
            </a:r>
            <a:r>
              <a:rPr lang="es-ES" sz="1400" dirty="0"/>
              <a:t>dentro del plazo de solicitud.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" sz="1400" dirty="0"/>
              <a:t>El </a:t>
            </a:r>
            <a:r>
              <a:rPr lang="es-ES" sz="1400" b="1" dirty="0"/>
              <a:t>resultado</a:t>
            </a:r>
            <a:r>
              <a:rPr lang="es-ES" sz="1400" dirty="0"/>
              <a:t> de TOEFL / IELTS deberá aportarse </a:t>
            </a:r>
            <a:r>
              <a:rPr lang="es-ES" sz="1400" b="1" dirty="0"/>
              <a:t>antes del 31/12/2025 y no contará en el baremo</a:t>
            </a:r>
            <a:r>
              <a:rPr lang="es-ES" sz="1400" dirty="0"/>
              <a:t>; únicamente se valorará a efectos de asignar destinos que exijan esos certificados</a:t>
            </a:r>
            <a:endParaRPr lang="es-ES" sz="1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/>
              <a:t>OJO Universidades buenas TOEFL&gt;= 95 </a:t>
            </a:r>
            <a:r>
              <a:rPr lang="es-ES" dirty="0" err="1"/>
              <a:t>iBT</a:t>
            </a:r>
            <a:endParaRPr lang="es-ES"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es-ES" dirty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274A89-C4C1-41F1-8224-D5068834721A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57985141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 noGrp="1"/>
          </p:cNvSpPr>
          <p:nvPr/>
        </p:nvSpPr>
        <p:spPr bwMode="auto">
          <a:xfrm>
            <a:off x="8358188" y="6400800"/>
            <a:ext cx="785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682BDD8-E208-4180-9D8E-DE12100C2411}" type="slidenum">
              <a:rPr lang="en-US" altLang="es-ES" sz="1400" i="0">
                <a:solidFill>
                  <a:srgbClr val="FFCC00"/>
                </a:solidFill>
              </a:rPr>
              <a:pPr algn="r"/>
              <a:t>4</a:t>
            </a:fld>
            <a:endParaRPr lang="en-US" altLang="es-ES" sz="1400" i="0">
              <a:solidFill>
                <a:srgbClr val="FFCC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496300" cy="1143000"/>
          </a:xfrm>
        </p:spPr>
        <p:txBody>
          <a:bodyPr/>
          <a:lstStyle/>
          <a:p>
            <a:pPr>
              <a:defRPr/>
            </a:pPr>
            <a:r>
              <a:rPr lang="es-ES_tradnl" sz="2400" dirty="0"/>
              <a:t>Antes de comenzar:</a:t>
            </a:r>
            <a:r>
              <a:rPr lang="es-ES_tradnl" sz="3200" dirty="0"/>
              <a:t> ¡¡Compromiso personal!!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9919" y="1196752"/>
            <a:ext cx="8496300" cy="468106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dirty="0"/>
              <a:t>Muchos </a:t>
            </a:r>
            <a:r>
              <a:rPr lang="es-ES" b="1" dirty="0"/>
              <a:t>pasos</a:t>
            </a:r>
            <a:r>
              <a:rPr lang="es-ES" dirty="0"/>
              <a:t> intermedios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b="0" dirty="0"/>
              <a:t>Cada </a:t>
            </a:r>
            <a:r>
              <a:rPr lang="es-ES" b="1" dirty="0"/>
              <a:t>programa</a:t>
            </a:r>
            <a:r>
              <a:rPr lang="es-ES" b="0" dirty="0"/>
              <a:t> es </a:t>
            </a:r>
            <a:r>
              <a:rPr lang="es-ES" b="1" dirty="0"/>
              <a:t>diferente</a:t>
            </a:r>
            <a:r>
              <a:rPr lang="es-ES" b="0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dirty="0"/>
              <a:t>Cada </a:t>
            </a:r>
            <a:r>
              <a:rPr lang="es-ES" b="1" dirty="0"/>
              <a:t>Escuela y titulación</a:t>
            </a:r>
            <a:r>
              <a:rPr lang="es-ES" dirty="0"/>
              <a:t> funciona de forma </a:t>
            </a:r>
            <a:r>
              <a:rPr lang="es-ES" b="1" dirty="0"/>
              <a:t>diferente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b="0" dirty="0"/>
              <a:t>Nosotros ponemos las plazas, vosotros todo lo </a:t>
            </a:r>
            <a:r>
              <a:rPr lang="es-ES" b="1" dirty="0"/>
              <a:t>demás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dirty="0"/>
              <a:t>Hay que tener varias opciones, muchos </a:t>
            </a:r>
            <a:r>
              <a:rPr lang="es-ES" b="1" dirty="0"/>
              <a:t>cambios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dirty="0"/>
              <a:t>Ten siempre preparadas </a:t>
            </a:r>
            <a:r>
              <a:rPr lang="es-ES" b="1" dirty="0"/>
              <a:t>alternativas</a:t>
            </a:r>
            <a:r>
              <a:rPr lang="es-ES" dirty="0"/>
              <a:t> y sé flexible</a:t>
            </a:r>
          </a:p>
        </p:txBody>
      </p:sp>
    </p:spTree>
    <p:extLst>
      <p:ext uri="{BB962C8B-B14F-4D97-AF65-F5344CB8AC3E}">
        <p14:creationId xmlns:p14="http://schemas.microsoft.com/office/powerpoint/2010/main" val="1428175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010400" cy="504056"/>
          </a:xfrm>
        </p:spPr>
        <p:txBody>
          <a:bodyPr/>
          <a:lstStyle/>
          <a:p>
            <a:pPr>
              <a:defRPr/>
            </a:pPr>
            <a:r>
              <a:rPr lang="es-ES" dirty="0"/>
              <a:t>SICUE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5716488"/>
          </a:xfrm>
        </p:spPr>
        <p:txBody>
          <a:bodyPr/>
          <a:lstStyle/>
          <a:p>
            <a:pPr>
              <a:defRPr/>
            </a:pPr>
            <a:r>
              <a:rPr lang="es-ES" dirty="0">
                <a:effectLst/>
              </a:rPr>
              <a:t>Sistema de Intercambio entre Centros de las Universidades Españolas</a:t>
            </a:r>
          </a:p>
          <a:p>
            <a:pPr>
              <a:defRPr/>
            </a:pPr>
            <a:r>
              <a:rPr lang="es-ES" dirty="0">
                <a:effectLst/>
              </a:rPr>
              <a:t>Similares a Erasmus, </a:t>
            </a:r>
            <a:r>
              <a:rPr lang="es-ES" b="1" dirty="0"/>
              <a:t>entre universidades españolas, sin financiación</a:t>
            </a:r>
          </a:p>
          <a:p>
            <a:pPr>
              <a:defRPr/>
            </a:pPr>
            <a:r>
              <a:rPr lang="es-ES" dirty="0"/>
              <a:t>¡No es un traslado de expediente!</a:t>
            </a:r>
            <a:endParaRPr lang="es-ES" dirty="0">
              <a:effectLst/>
            </a:endParaRPr>
          </a:p>
          <a:p>
            <a:pPr>
              <a:defRPr/>
            </a:pPr>
            <a:r>
              <a:rPr lang="es-ES" dirty="0">
                <a:effectLst/>
              </a:rPr>
              <a:t>Acuerdos con la Politécnica de Madrid, Politécnica de Cataluña, EPS Zaragoza, EPS Las Palmas, U. Málaga, U.  País Vasco en Bilbao, U. Sevilla, U. Granada etc.</a:t>
            </a:r>
          </a:p>
          <a:p>
            <a:pPr>
              <a:defRPr/>
            </a:pPr>
            <a:r>
              <a:rPr lang="es-ES" dirty="0"/>
              <a:t>Sin dotación económica</a:t>
            </a:r>
          </a:p>
          <a:p>
            <a:pPr>
              <a:defRPr/>
            </a:pPr>
            <a:r>
              <a:rPr lang="es-ES" dirty="0"/>
              <a:t>Convocatoria en Enero-Febrero</a:t>
            </a: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2C924-66F7-4C52-AD19-CFC5834AB804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s-ES" sz="1400" b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Erasmus - Prácticas</a:t>
            </a:r>
          </a:p>
        </p:txBody>
      </p:sp>
      <p:sp>
        <p:nvSpPr>
          <p:cNvPr id="53263" name="Rectangle 1039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9144000" cy="4038600"/>
          </a:xfrm>
        </p:spPr>
        <p:txBody>
          <a:bodyPr/>
          <a:lstStyle/>
          <a:p>
            <a:pPr>
              <a:defRPr/>
            </a:pPr>
            <a:r>
              <a:rPr lang="es-ES" b="0" dirty="0">
                <a:effectLst/>
              </a:rPr>
              <a:t>Fomentar el aprendizaje formal e informal en otros países de la UE, con el objetivo de mejorar las capacidades educativas y formativas de las personas para la </a:t>
            </a:r>
            <a:r>
              <a:rPr lang="es-ES" b="1" dirty="0">
                <a:effectLst/>
              </a:rPr>
              <a:t>empleabilidad</a:t>
            </a:r>
            <a:r>
              <a:rPr lang="es-ES" b="0" dirty="0">
                <a:effectLst/>
              </a:rPr>
              <a:t> de estudiantes, profesorado y personal.</a:t>
            </a:r>
          </a:p>
          <a:p>
            <a:pPr>
              <a:defRPr/>
            </a:pPr>
            <a:r>
              <a:rPr lang="es-ES" b="0" dirty="0">
                <a:effectLst/>
              </a:rPr>
              <a:t>Duración: 2 - 12 meses</a:t>
            </a:r>
          </a:p>
          <a:p>
            <a:pPr>
              <a:defRPr/>
            </a:pPr>
            <a:r>
              <a:rPr lang="es-ES" i="1" dirty="0"/>
              <a:t>Presentación </a:t>
            </a:r>
            <a:r>
              <a:rPr lang="es-ES" i="1" dirty="0" err="1"/>
              <a:t>Teams</a:t>
            </a:r>
            <a:r>
              <a:rPr lang="es-ES" i="1" dirty="0"/>
              <a:t> disponible en</a:t>
            </a:r>
            <a:r>
              <a:rPr lang="es-ES" dirty="0"/>
              <a:t>: 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b="0" dirty="0">
                <a:effectLst/>
              </a:rPr>
              <a:t>Más información en la web OPII</a:t>
            </a:r>
          </a:p>
          <a:p>
            <a:pPr marL="0" indent="0" algn="ctr">
              <a:buFontTx/>
              <a:buNone/>
              <a:defRPr/>
            </a:pPr>
            <a:r>
              <a:rPr lang="es-ES" b="0" dirty="0">
                <a:effectLst/>
              </a:rPr>
              <a:t>www.opii.upv.es</a:t>
            </a:r>
          </a:p>
          <a:p>
            <a:pPr algn="ctr">
              <a:buFontTx/>
              <a:buNone/>
              <a:defRPr/>
            </a:pPr>
            <a:r>
              <a:rPr lang="es-ES" b="0" dirty="0">
                <a:effectLst/>
              </a:rPr>
              <a:t>erasmuspracticas@upvnet.upv.es</a:t>
            </a: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BFF014-8A9F-460E-8AA8-32F91D9546BA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s-ES" sz="1400" b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C7CC06-5593-19F4-7070-DD7E0EA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1872854" cy="1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97743-9B79-91A0-5D86-15D5942F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332656"/>
            <a:ext cx="8641085" cy="1143000"/>
          </a:xfrm>
        </p:spPr>
        <p:txBody>
          <a:bodyPr/>
          <a:lstStyle/>
          <a:p>
            <a:r>
              <a:rPr lang="es-ES" dirty="0"/>
              <a:t>ERASMUS BLENDED INTENSIVE PROGRAM (BIP) – Corta duración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50DE5-3731-EA53-CC4D-7472179A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2"/>
            <a:ext cx="8731696" cy="4038600"/>
          </a:xfrm>
        </p:spPr>
        <p:txBody>
          <a:bodyPr/>
          <a:lstStyle/>
          <a:p>
            <a:r>
              <a:rPr lang="es-ES" sz="1400" dirty="0"/>
              <a:t>Son programas breves e intensivos, que utilizan formas innovadoras de aprender y enseñar, incluyendo el trabajo colaborativo online.</a:t>
            </a:r>
          </a:p>
          <a:p>
            <a:endParaRPr lang="es-ES" sz="1400" dirty="0"/>
          </a:p>
          <a:p>
            <a:r>
              <a:rPr lang="es-ES" sz="1400" dirty="0"/>
              <a:t>Tienen como objetivo llegar a estudiantes de cualquier campo de estudio y ciclo, y ofrecen una oportunidad de movilidad internacional más corta a estudiantes que por cualquier circunstancia no pueden o no desean realizar una movilidad de larga duración.</a:t>
            </a:r>
          </a:p>
          <a:p>
            <a:endParaRPr lang="es-ES" sz="1400" dirty="0"/>
          </a:p>
          <a:p>
            <a:r>
              <a:rPr lang="es-ES" sz="1400" dirty="0"/>
              <a:t>Cada Erasmus BIP es organizado por un consorcio de mínimo 3 universidades de 3 países diferentes. La UPV puede ser organizadora y receptora de alumnos o bien participante y origen de alumnos que salen.</a:t>
            </a:r>
          </a:p>
          <a:p>
            <a:endParaRPr lang="es-ES" sz="1400" dirty="0"/>
          </a:p>
          <a:p>
            <a:r>
              <a:rPr lang="es-ES" sz="1400" b="1" dirty="0"/>
              <a:t>Sin calendario fijo</a:t>
            </a:r>
            <a:r>
              <a:rPr lang="es-ES" sz="1400" dirty="0"/>
              <a:t>. ¡Atentos a las convocatorias!</a:t>
            </a:r>
          </a:p>
          <a:p>
            <a:endParaRPr lang="es-ES" sz="1400" dirty="0"/>
          </a:p>
          <a:p>
            <a:r>
              <a:rPr lang="es-ES" sz="1400" dirty="0"/>
              <a:t>Información general en </a:t>
            </a:r>
            <a:r>
              <a:rPr lang="es-ES" sz="1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https://www.upv.es/entidades/OPII/infoweb/pi/info/1200405normalc.html</a:t>
            </a:r>
            <a:endParaRPr lang="es-E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es-ES" sz="1400" dirty="0">
                <a:solidFill>
                  <a:schemeClr val="tx1"/>
                </a:solidFill>
              </a:rPr>
            </a:br>
            <a:endParaRPr lang="es-ES" sz="1400" dirty="0">
              <a:solidFill>
                <a:schemeClr val="tx1"/>
              </a:solidFill>
            </a:endParaRPr>
          </a:p>
          <a:p>
            <a:endParaRPr lang="es-ES" sz="1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915F736-6CC1-FD46-2F92-3EEBFAFE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39" y="5265365"/>
            <a:ext cx="1346473" cy="13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62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97743-9B79-91A0-5D86-15D5942F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332656"/>
            <a:ext cx="8641085" cy="1143000"/>
          </a:xfrm>
        </p:spPr>
        <p:txBody>
          <a:bodyPr/>
          <a:lstStyle/>
          <a:p>
            <a:r>
              <a:rPr lang="es-ES" dirty="0"/>
              <a:t>ERASMUS BLENDED INTENSIVE PROGRAM (BIP) – Corta duración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50DE5-3731-EA53-CC4D-7472179A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76244"/>
            <a:ext cx="8436732" cy="5181756"/>
          </a:xfrm>
        </p:spPr>
        <p:txBody>
          <a:bodyPr/>
          <a:lstStyle/>
          <a:p>
            <a:pPr marL="0" indent="0">
              <a:buNone/>
            </a:pPr>
            <a:r>
              <a:rPr lang="es-ES" sz="1800" dirty="0"/>
              <a:t>Tres tipos: </a:t>
            </a:r>
          </a:p>
          <a:p>
            <a:r>
              <a:rPr lang="es-ES" sz="1800" dirty="0"/>
              <a:t>1. BIP en la UPV – dependen de la escuela organizadora</a:t>
            </a:r>
          </a:p>
          <a:p>
            <a:r>
              <a:rPr lang="es-ES" sz="1800" dirty="0"/>
              <a:t>2. BIP fuera de la UPV – dependen de la escuela organizadora</a:t>
            </a:r>
          </a:p>
          <a:p>
            <a:r>
              <a:rPr lang="es-ES" sz="1800" dirty="0"/>
              <a:t>3. BIP alianza ENHANCE – abiertos a los estudiantes interesados.</a:t>
            </a:r>
          </a:p>
          <a:p>
            <a:pPr marL="457200" lvl="1" indent="0">
              <a:buNone/>
            </a:pPr>
            <a:r>
              <a:rPr lang="es-ES" sz="1600" dirty="0"/>
              <a:t>Normalmente participan profesores de varias universidades de la Alianza y los estudiantes son también de este grupo de universidades. Las temáticas agruparse en una de estas categorías:</a:t>
            </a:r>
          </a:p>
          <a:p>
            <a:pPr lvl="1">
              <a:buFont typeface="+mj-lt"/>
              <a:buAutoNum type="arabicPeriod"/>
            </a:pPr>
            <a:r>
              <a:rPr lang="es-ES" sz="1600" dirty="0"/>
              <a:t>Acción contra el cambio climático</a:t>
            </a:r>
          </a:p>
          <a:p>
            <a:pPr lvl="1">
              <a:buFont typeface="+mj-lt"/>
              <a:buAutoNum type="arabicPeriod"/>
            </a:pPr>
            <a:r>
              <a:rPr lang="es-ES" sz="1600" dirty="0"/>
              <a:t>​Digitalización e inteligencia artificial</a:t>
            </a:r>
          </a:p>
          <a:p>
            <a:pPr lvl="1">
              <a:buFont typeface="+mj-lt"/>
              <a:buAutoNum type="arabicPeriod"/>
            </a:pPr>
            <a:r>
              <a:rPr lang="es-ES" sz="1600" dirty="0"/>
              <a:t>Género y diversidad</a:t>
            </a:r>
          </a:p>
          <a:p>
            <a:pPr lvl="1">
              <a:buFont typeface="+mj-lt"/>
              <a:buAutoNum type="arabicPeriod"/>
            </a:pPr>
            <a:r>
              <a:rPr lang="es-ES" sz="1600" dirty="0"/>
              <a:t>Ciudades y comunidades inteligentes y sostenibles</a:t>
            </a:r>
          </a:p>
          <a:p>
            <a:pPr lvl="1">
              <a:buFont typeface="+mj-lt"/>
              <a:buAutoNum type="arabicPeriod"/>
            </a:pPr>
            <a:r>
              <a:rPr lang="es-ES" sz="1600" dirty="0"/>
              <a:t>Otros</a:t>
            </a:r>
          </a:p>
          <a:p>
            <a:pPr marL="457200" lvl="1" indent="0">
              <a:buNone/>
            </a:pPr>
            <a:r>
              <a:rPr lang="es-ES" sz="16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</a:t>
            </a:r>
            <a:r>
              <a:rPr lang="es-ES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oferta formativa innovadora de la Alianza ENHANCE</a:t>
            </a:r>
            <a:br>
              <a:rPr lang="es-ES" sz="1600" dirty="0"/>
            </a:br>
            <a:endParaRPr lang="es-ES" sz="1600" dirty="0"/>
          </a:p>
          <a:p>
            <a:pPr marL="0" indent="0">
              <a:buNone/>
            </a:pPr>
            <a:br>
              <a:rPr lang="es-ES" sz="1800" dirty="0"/>
            </a:br>
            <a:endParaRPr lang="es-ES" sz="1800" dirty="0"/>
          </a:p>
          <a:p>
            <a:endParaRPr lang="es-ES" sz="1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97ED54-95DB-078D-6074-F11DD0DA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33" y="4747370"/>
            <a:ext cx="1418480" cy="14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25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Centro de Cooperación al Desarrollo.</a:t>
            </a:r>
          </a:p>
        </p:txBody>
      </p:sp>
      <p:sp>
        <p:nvSpPr>
          <p:cNvPr id="53263" name="Rectangle 1039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9144000" cy="4038600"/>
          </a:xfrm>
        </p:spPr>
        <p:txBody>
          <a:bodyPr/>
          <a:lstStyle/>
          <a:p>
            <a:pPr>
              <a:defRPr/>
            </a:pPr>
            <a:endParaRPr lang="es-ES" dirty="0">
              <a:hlinkClick r:id="rId3"/>
            </a:endParaRPr>
          </a:p>
          <a:p>
            <a:pPr>
              <a:defRPr/>
            </a:pPr>
            <a:r>
              <a:rPr lang="es-ES" dirty="0">
                <a:hlinkClick r:id="rId3"/>
              </a:rPr>
              <a:t>https://www.upv.es/entidades/CCD/</a:t>
            </a:r>
            <a:endParaRPr lang="es-ES" dirty="0"/>
          </a:p>
          <a:p>
            <a:pPr>
              <a:defRPr/>
            </a:pPr>
            <a:endParaRPr lang="es-ES" i="1" dirty="0"/>
          </a:p>
          <a:p>
            <a:pPr>
              <a:defRPr/>
            </a:pPr>
            <a:r>
              <a:rPr lang="es-ES" i="1" dirty="0"/>
              <a:t>Presentación </a:t>
            </a:r>
            <a:r>
              <a:rPr lang="es-ES" i="1" dirty="0" err="1"/>
              <a:t>Teams</a:t>
            </a:r>
            <a:r>
              <a:rPr lang="es-ES" i="1" dirty="0"/>
              <a:t> disponible tras la de Movilidad Internacional</a:t>
            </a:r>
            <a:r>
              <a:rPr lang="es-ES" dirty="0"/>
              <a:t>: 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b="0" dirty="0">
                <a:effectLst/>
              </a:rPr>
              <a:t>Más información en la web CCD:</a:t>
            </a:r>
          </a:p>
          <a:p>
            <a:pPr marL="800100" lvl="2" indent="0">
              <a:buNone/>
              <a:defRPr/>
            </a:pPr>
            <a:r>
              <a:rPr lang="es-ES" dirty="0"/>
              <a:t>https://www.upv.es/entidades/CCD/</a:t>
            </a:r>
            <a:endParaRPr lang="es-ES" b="0" dirty="0">
              <a:effectLst/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BFF014-8A9F-460E-8AA8-32F91D9546BA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s-ES" sz="1400" b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1E446-CAE0-4511-8230-A1B335267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411807"/>
            <a:ext cx="1686160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80758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I.A.E.S.T.E.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2800" b="0" dirty="0">
                <a:effectLst/>
              </a:rPr>
              <a:t>Asociación Internacional de Centros Universitarios gestionada por estudiantes, desde 1948</a:t>
            </a:r>
          </a:p>
          <a:p>
            <a:pPr>
              <a:defRPr/>
            </a:pPr>
            <a:r>
              <a:rPr lang="es-ES" sz="2800" b="0" dirty="0">
                <a:effectLst/>
              </a:rPr>
              <a:t>Promueve el intercambio de estudiantes para realizar </a:t>
            </a:r>
            <a:r>
              <a:rPr lang="es-ES" sz="2800" b="0" dirty="0">
                <a:solidFill>
                  <a:schemeClr val="tx1"/>
                </a:solidFill>
                <a:effectLst/>
              </a:rPr>
              <a:t>prácticas en empresas en más de 80 países</a:t>
            </a:r>
            <a:r>
              <a:rPr lang="es-ES" sz="2800" b="0" dirty="0">
                <a:effectLst/>
              </a:rPr>
              <a:t>.</a:t>
            </a:r>
          </a:p>
          <a:p>
            <a:pPr>
              <a:defRPr/>
            </a:pPr>
            <a:r>
              <a:rPr lang="es-ES" sz="2800" b="0" dirty="0">
                <a:effectLst/>
              </a:rPr>
              <a:t>Más información: Delegación IAESTE-Teleco, Delegación IAESTE-Valencia en Casa del Alumno</a:t>
            </a:r>
          </a:p>
          <a:p>
            <a:pPr>
              <a:defRPr/>
            </a:pPr>
            <a:r>
              <a:rPr lang="es-ES" sz="2800" dirty="0">
                <a:hlinkClick r:id="rId3"/>
              </a:rPr>
              <a:t>www.iaeste.org</a:t>
            </a:r>
            <a:endParaRPr lang="es-ES" sz="2800" dirty="0"/>
          </a:p>
          <a:p>
            <a:pPr>
              <a:defRPr/>
            </a:pPr>
            <a:r>
              <a:rPr lang="es-ES" sz="2800" b="0" dirty="0">
                <a:effectLst/>
                <a:hlinkClick r:id="rId4"/>
              </a:rPr>
              <a:t>www.iaeste.es</a:t>
            </a:r>
            <a:endParaRPr lang="es-ES" sz="2800" b="0" dirty="0">
              <a:effectLst/>
            </a:endParaRPr>
          </a:p>
          <a:p>
            <a:pPr>
              <a:defRPr/>
            </a:pPr>
            <a:endParaRPr lang="es-ES" sz="2800" b="0" dirty="0">
              <a:effectLst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D1C595-9EB2-4A0D-B394-8DD7F7A06F0B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s-ES" sz="1400" b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s-ES" sz="3600" dirty="0"/>
              <a:t>Idiomas: Si quieres irte de intercambio…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ES" sz="2800" b="0" dirty="0">
                <a:effectLst/>
              </a:rPr>
              <a:t>Aprender idiomas no se improvisa ni se estudia en un cuatrimestre</a:t>
            </a:r>
          </a:p>
          <a:p>
            <a:pPr>
              <a:spcBef>
                <a:spcPct val="50000"/>
              </a:spcBef>
              <a:defRPr/>
            </a:pPr>
            <a:r>
              <a:rPr lang="es-ES" sz="2800" b="0" dirty="0">
                <a:effectLst/>
              </a:rPr>
              <a:t>Recomendación: Planificad vuestros estudios para incluir </a:t>
            </a:r>
            <a:r>
              <a:rPr lang="es-E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uno o dos idiomas extranjeros</a:t>
            </a:r>
          </a:p>
          <a:p>
            <a:pPr>
              <a:spcBef>
                <a:spcPct val="50000"/>
              </a:spcBef>
              <a:defRPr/>
            </a:pPr>
            <a:r>
              <a:rPr lang="es-ES" sz="2800" b="0" dirty="0">
                <a:effectLst/>
              </a:rPr>
              <a:t>La UPV cuenta con </a:t>
            </a:r>
            <a:r>
              <a:rPr lang="es-E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amplio apoyo </a:t>
            </a:r>
            <a:r>
              <a:rPr lang="es-ES" sz="2800" b="0" dirty="0">
                <a:effectLst/>
              </a:rPr>
              <a:t>al aprendizaje de lenguas: Asignaturas, actividades de la ETSIT organizadas por las profesoras de idiomas y CDL</a:t>
            </a: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D57F7-1167-47D1-9BBE-E4B47619FC5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s-ES" sz="1400" b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95736" y="5478462"/>
            <a:ext cx="390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¡Aprovechadlo!</a:t>
            </a:r>
          </a:p>
        </p:txBody>
      </p:sp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>
              <a:defRPr/>
            </a:pPr>
            <a:r>
              <a:rPr lang="es-ES" dirty="0"/>
              <a:t>Centro de Lenguas (CDL)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916832"/>
            <a:ext cx="8659813" cy="22322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000" dirty="0"/>
              <a:t>El Centro de Lenguas celebra numerosos cursos y </a:t>
            </a:r>
            <a:r>
              <a:rPr lang="es-ES" sz="2000" b="1" u="sng" dirty="0"/>
              <a:t>exámenes de competencia lingüística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000" b="1" u="sng" dirty="0"/>
              <a:t>Certificados ACLES</a:t>
            </a:r>
            <a:endParaRPr lang="es-ES" sz="2000" dirty="0"/>
          </a:p>
          <a:p>
            <a:r>
              <a:rPr lang="es-ES" sz="2000" dirty="0"/>
              <a:t>Más información sobre los exámenes otras lenguas en web CDL: </a:t>
            </a:r>
            <a:r>
              <a:rPr lang="es-ES" sz="2000" u="sng" dirty="0">
                <a:hlinkClick r:id="rId3"/>
              </a:rPr>
              <a:t>https://cdl.upv.es/certificaciones-y-pruebas</a:t>
            </a:r>
            <a:endParaRPr lang="es-ES" sz="2000" dirty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D57F7-1167-47D1-9BBE-E4B47619FC52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985214790"/>
      </p:ext>
    </p:extLst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400" dirty="0"/>
              <a:t>Programa Mentor</a:t>
            </a:r>
          </a:p>
        </p:txBody>
      </p:sp>
      <p:sp>
        <p:nvSpPr>
          <p:cNvPr id="1966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2600" b="0" dirty="0">
                <a:effectLst/>
                <a:latin typeface="+mj-lt"/>
                <a:cs typeface="Times New Roman" pitchFamily="18" charset="0"/>
              </a:rPr>
              <a:t>Consiste en poner en contacto a alumnos de la UPV con alumnos de intercambio, antes y durante su llegada</a:t>
            </a:r>
          </a:p>
          <a:p>
            <a:pPr lvl="1">
              <a:lnSpc>
                <a:spcPct val="150000"/>
              </a:lnSpc>
              <a:defRPr/>
            </a:pPr>
            <a:r>
              <a:rPr lang="es-ES" dirty="0">
                <a:cs typeface="Times New Roman" pitchFamily="18" charset="0"/>
              </a:rPr>
              <a:t>Acogida durante los primeros días,</a:t>
            </a:r>
          </a:p>
          <a:p>
            <a:pPr lvl="1">
              <a:lnSpc>
                <a:spcPct val="150000"/>
              </a:lnSpc>
              <a:defRPr/>
            </a:pPr>
            <a:r>
              <a:rPr lang="es-ES" dirty="0">
                <a:cs typeface="Times New Roman" pitchFamily="18" charset="0"/>
              </a:rPr>
              <a:t>Cumplimentar los impresos de matrícula,</a:t>
            </a:r>
          </a:p>
          <a:p>
            <a:pPr lvl="1">
              <a:lnSpc>
                <a:spcPct val="150000"/>
              </a:lnSpc>
              <a:defRPr/>
            </a:pPr>
            <a:r>
              <a:rPr lang="es-ES" dirty="0">
                <a:cs typeface="Times New Roman" pitchFamily="18" charset="0"/>
              </a:rPr>
              <a:t>Preparar los horarios de clases,</a:t>
            </a:r>
            <a:endParaRPr lang="es-ES" dirty="0"/>
          </a:p>
          <a:p>
            <a:pPr lvl="1">
              <a:lnSpc>
                <a:spcPct val="150000"/>
              </a:lnSpc>
              <a:defRPr/>
            </a:pPr>
            <a:r>
              <a:rPr lang="es-ES" dirty="0">
                <a:cs typeface="Times New Roman" pitchFamily="18" charset="0"/>
              </a:rPr>
              <a:t>Buscar alojamiento,</a:t>
            </a:r>
            <a:r>
              <a:rPr lang="es-ES" dirty="0"/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s-ES" dirty="0">
                <a:cs typeface="Times New Roman" pitchFamily="18" charset="0"/>
              </a:rPr>
              <a:t>Conocer el campus y sus instalaciones, la ciudad, etc.</a:t>
            </a:r>
            <a:endParaRPr lang="es-ES" dirty="0"/>
          </a:p>
          <a:p>
            <a:pPr>
              <a:defRPr/>
            </a:pPr>
            <a:endParaRPr lang="es-ES" sz="2600" b="0" dirty="0"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1D115-E784-466F-8423-BE8A30BFEA73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s-ES" sz="1400" b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1143000"/>
          </a:xfrm>
        </p:spPr>
        <p:txBody>
          <a:bodyPr/>
          <a:lstStyle/>
          <a:p>
            <a:pPr>
              <a:defRPr/>
            </a:pPr>
            <a:r>
              <a:rPr lang="es-ES" sz="3700" dirty="0"/>
              <a:t>¿Qué beneficios recibe un mentor?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b="0" dirty="0">
                <a:effectLst/>
                <a:latin typeface="+mj-lt"/>
                <a:cs typeface="Times New Roman" pitchFamily="18" charset="0"/>
              </a:rPr>
              <a:t>Bonificaciones a la hora de solicitar becas de intercambio</a:t>
            </a:r>
            <a:endParaRPr lang="es-ES" b="0" dirty="0">
              <a:effectLst/>
              <a:latin typeface="+mj-lt"/>
            </a:endParaRPr>
          </a:p>
          <a:p>
            <a:pPr>
              <a:defRPr/>
            </a:pPr>
            <a:r>
              <a:rPr lang="es-ES" b="0" dirty="0">
                <a:effectLst/>
                <a:latin typeface="+mj-lt"/>
                <a:cs typeface="Times New Roman" pitchFamily="18" charset="0"/>
              </a:rPr>
              <a:t>Mejora de idiomas</a:t>
            </a:r>
          </a:p>
          <a:p>
            <a:pPr>
              <a:defRPr/>
            </a:pPr>
            <a:r>
              <a:rPr lang="es-ES" b="0" dirty="0">
                <a:effectLst/>
                <a:latin typeface="+mj-lt"/>
                <a:cs typeface="Times New Roman" pitchFamily="18" charset="0"/>
              </a:rPr>
              <a:t>Adquisición de habilidades sociales</a:t>
            </a:r>
          </a:p>
          <a:p>
            <a:pPr>
              <a:defRPr/>
            </a:pPr>
            <a:r>
              <a:rPr lang="es-ES" b="0" dirty="0">
                <a:effectLst/>
                <a:latin typeface="+mj-lt"/>
                <a:cs typeface="Times New Roman" pitchFamily="18" charset="0"/>
              </a:rPr>
              <a:t>Conocimiento de nuevas culturas.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CFCD60-A91E-4BD6-8693-2470B51BA0C6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s-ES" sz="14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5CE02B27-9939-DD82-0A9B-3BDCAE0C0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12539" r="3783" b="14359"/>
          <a:stretch/>
        </p:blipFill>
        <p:spPr>
          <a:xfrm>
            <a:off x="4029520" y="3880272"/>
            <a:ext cx="5112569" cy="295232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E047B5-CA26-9158-D0F2-8F75F31F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5" y="667916"/>
            <a:ext cx="4210908" cy="3802472"/>
          </a:xfrm>
          <a:prstGeom prst="rect">
            <a:avLst/>
          </a:prstGeom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91243443-5AB7-12F6-3613-44EDD29616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r="3538"/>
          <a:stretch/>
        </p:blipFill>
        <p:spPr bwMode="auto">
          <a:xfrm>
            <a:off x="3084350" y="1180803"/>
            <a:ext cx="330994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324DE3-8D4B-E1A2-C09D-DFEC82956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534" y="334194"/>
            <a:ext cx="2677466" cy="3745062"/>
          </a:xfrm>
          <a:prstGeom prst="rect">
            <a:avLst/>
          </a:prstGeom>
        </p:spPr>
      </p:pic>
      <p:sp>
        <p:nvSpPr>
          <p:cNvPr id="12" name="Explosión: 14 puntos 11">
            <a:extLst>
              <a:ext uri="{FF2B5EF4-FFF2-40B4-BE49-F238E27FC236}">
                <a16:creationId xmlns:a16="http://schemas.microsoft.com/office/drawing/2014/main" id="{0B8AC4E9-8636-EDFB-8483-CBB5B20E04A6}"/>
              </a:ext>
            </a:extLst>
          </p:cNvPr>
          <p:cNvSpPr/>
          <p:nvPr/>
        </p:nvSpPr>
        <p:spPr bwMode="auto">
          <a:xfrm>
            <a:off x="46898" y="4079256"/>
            <a:ext cx="4669118" cy="2753344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dirty="0"/>
              <a:t>¡Y faltan los de cada socio y las interacciones con ellos!</a:t>
            </a:r>
            <a:endParaRPr kumimoji="0" lang="es-ES" sz="20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336970-B6AF-7281-1359-48DB7116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95" y="47415"/>
            <a:ext cx="6817569" cy="645281"/>
          </a:xfrm>
        </p:spPr>
        <p:txBody>
          <a:bodyPr/>
          <a:lstStyle/>
          <a:p>
            <a:r>
              <a:rPr lang="es-ES" dirty="0"/>
              <a:t>¡Muchos pasos intermedios!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027ABB-C810-0717-DD56-4F52C27065BE}"/>
              </a:ext>
            </a:extLst>
          </p:cNvPr>
          <p:cNvSpPr txBox="1"/>
          <p:nvPr/>
        </p:nvSpPr>
        <p:spPr>
          <a:xfrm>
            <a:off x="1" y="6550223"/>
            <a:ext cx="909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33CC"/>
                </a:solidFill>
              </a:rPr>
              <a:t>Ejemplos de algunos diagramas de cursos anteriores-Pueden ser diferentes por cada programa y curso</a:t>
            </a:r>
          </a:p>
        </p:txBody>
      </p:sp>
    </p:spTree>
    <p:extLst>
      <p:ext uri="{BB962C8B-B14F-4D97-AF65-F5344CB8AC3E}">
        <p14:creationId xmlns:p14="http://schemas.microsoft.com/office/powerpoint/2010/main" val="430514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600" dirty="0"/>
              <a:t>¿Cómo ser Mentor?</a:t>
            </a:r>
          </a:p>
        </p:txBody>
      </p:sp>
      <p:sp>
        <p:nvSpPr>
          <p:cNvPr id="1996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b="0" dirty="0">
                <a:effectLst/>
              </a:rPr>
              <a:t>Para participar en Mentor debes de entrar en la Intranet para alumnos UPV de la OPII, www.opii.upv.es</a:t>
            </a:r>
          </a:p>
          <a:p>
            <a:pPr>
              <a:lnSpc>
                <a:spcPct val="90000"/>
              </a:lnSpc>
              <a:defRPr/>
            </a:pPr>
            <a:r>
              <a:rPr lang="es-ES" b="0" dirty="0">
                <a:effectLst/>
              </a:rPr>
              <a:t>Deberás de identificarte como alumno de la UPV con tu DNI y PIN. Desde la página web de registro,  tendrás acceso a:</a:t>
            </a:r>
          </a:p>
          <a:p>
            <a:pPr lvl="1">
              <a:lnSpc>
                <a:spcPct val="90000"/>
              </a:lnSpc>
              <a:defRPr/>
            </a:pPr>
            <a:r>
              <a:rPr lang="es-ES" b="0" dirty="0">
                <a:effectLst/>
              </a:rPr>
              <a:t> Inscribirte en Mentor</a:t>
            </a:r>
          </a:p>
          <a:p>
            <a:pPr lvl="1">
              <a:lnSpc>
                <a:spcPct val="90000"/>
              </a:lnSpc>
              <a:defRPr/>
            </a:pPr>
            <a:r>
              <a:rPr lang="es-ES" b="0" dirty="0">
                <a:effectLst/>
              </a:rPr>
              <a:t> Consultar la Guía Mentor e información adicional</a:t>
            </a:r>
          </a:p>
          <a:p>
            <a:pPr lvl="1">
              <a:lnSpc>
                <a:spcPct val="90000"/>
              </a:lnSpc>
              <a:defRPr/>
            </a:pPr>
            <a:r>
              <a:rPr lang="es-ES" b="0" dirty="0">
                <a:effectLst/>
              </a:rPr>
              <a:t> Comprobar si tienes alumnos Mentor asignados y quiénes son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4E0AC-106B-400D-8E6A-1AD530CCC198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s-ES" sz="1400" b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1519" y="2286000"/>
            <a:ext cx="8713093" cy="1066800"/>
          </a:xfrm>
        </p:spPr>
        <p:txBody>
          <a:bodyPr/>
          <a:lstStyle/>
          <a:p>
            <a:pPr algn="ctr">
              <a:defRPr/>
            </a:pPr>
            <a:r>
              <a:rPr lang="es-ES" sz="4600" dirty="0"/>
              <a:t>Gracias por vuestra atención</a:t>
            </a:r>
          </a:p>
        </p:txBody>
      </p:sp>
      <p:sp>
        <p:nvSpPr>
          <p:cNvPr id="1996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51519" y="3886200"/>
            <a:ext cx="8713093" cy="160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b="0" dirty="0">
                <a:effectLst/>
              </a:rPr>
              <a:t>Recordad que cada programa tiene sus particularidades, para lo que se harán reuniones explicativas de cada uno. No faltéis.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4E0AC-106B-400D-8E6A-1AD530CCC198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s-ES" sz="1400" b="0"/>
          </a:p>
        </p:txBody>
      </p:sp>
    </p:spTree>
    <p:extLst>
      <p:ext uri="{BB962C8B-B14F-4D97-AF65-F5344CB8AC3E}">
        <p14:creationId xmlns:p14="http://schemas.microsoft.com/office/powerpoint/2010/main" val="149986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/>
              <a:t>¿Por qué participar en un programa de intercambio?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323527" y="1556792"/>
            <a:ext cx="8641085" cy="446449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" sz="2000" dirty="0"/>
              <a:t>Conocer otra sociedad, idioma, cultura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/>
              <a:t>Experimentar otras formas de enseñanza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/>
              <a:t>Mejorar las oportunidades de empleo, tanto en España como en el extranjero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/>
              <a:t>Ser parte activa de la “construcción de Europa” y de la sociedad global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/>
              <a:t>Comprobar la gran movilidad de estudiantes y jóvenes de otros países europeos y del mundo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/>
              <a:t>Abrir nuestra mente a formas completamente diferentes de vivir...</a:t>
            </a:r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3938" y="6524625"/>
            <a:ext cx="5000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580DB6-A3CF-40DD-A7E4-55449E6B6A1C}" type="slidenum">
              <a:rPr lang="en-US" altLang="es-ES" sz="1400" b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s-ES" sz="14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 idx="4294967295"/>
          </p:nvPr>
        </p:nvSpPr>
        <p:spPr>
          <a:xfrm>
            <a:off x="179388" y="-26988"/>
            <a:ext cx="8964612" cy="92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s-ES" altLang="es-ES" sz="3600">
                <a:effectLst/>
              </a:rPr>
              <a:t>Proceso global Intercambio  académico</a:t>
            </a: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643938" y="6524625"/>
            <a:ext cx="500062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F905019-639D-48E2-84AF-31271CEF2328}" type="slidenum">
              <a:rPr lang="en-US" altLang="es-ES" sz="1400" i="0"/>
              <a:pPr algn="r"/>
              <a:t>7</a:t>
            </a:fld>
            <a:endParaRPr lang="en-US" altLang="es-ES" sz="1400" i="0"/>
          </a:p>
        </p:txBody>
      </p:sp>
      <p:sp>
        <p:nvSpPr>
          <p:cNvPr id="14341" name="5 Llamada rectangular"/>
          <p:cNvSpPr>
            <a:spLocks noChangeArrowheads="1"/>
          </p:cNvSpPr>
          <p:nvPr/>
        </p:nvSpPr>
        <p:spPr bwMode="auto">
          <a:xfrm>
            <a:off x="179388" y="1571625"/>
            <a:ext cx="1223962" cy="1000125"/>
          </a:xfrm>
          <a:prstGeom prst="wedgeRectCallout">
            <a:avLst>
              <a:gd name="adj1" fmla="val 84347"/>
              <a:gd name="adj2" fmla="val -6982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2" name="Flecha abajo 1"/>
          <p:cNvSpPr/>
          <p:nvPr/>
        </p:nvSpPr>
        <p:spPr bwMode="auto">
          <a:xfrm>
            <a:off x="6967602" y="715142"/>
            <a:ext cx="287312" cy="391018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11 Llamada de flecha hacia abajo"/>
          <p:cNvSpPr>
            <a:spLocks noChangeArrowheads="1"/>
          </p:cNvSpPr>
          <p:nvPr/>
        </p:nvSpPr>
        <p:spPr bwMode="auto">
          <a:xfrm>
            <a:off x="6732240" y="742951"/>
            <a:ext cx="1135462" cy="1893962"/>
          </a:xfrm>
          <a:prstGeom prst="downArrowCallout">
            <a:avLst>
              <a:gd name="adj1" fmla="val 25000"/>
              <a:gd name="adj2" fmla="val 25000"/>
              <a:gd name="adj3" fmla="val 41754"/>
              <a:gd name="adj4" fmla="val 25108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dirty="0">
                <a:solidFill>
                  <a:schemeClr val="tx1"/>
                </a:solidFill>
              </a:rPr>
              <a:t>AIRE: Fase Solicitud</a:t>
            </a:r>
          </a:p>
        </p:txBody>
      </p:sp>
      <p:sp>
        <p:nvSpPr>
          <p:cNvPr id="13" name="11 Llamada de flecha hacia abajo"/>
          <p:cNvSpPr>
            <a:spLocks noChangeArrowheads="1"/>
          </p:cNvSpPr>
          <p:nvPr/>
        </p:nvSpPr>
        <p:spPr bwMode="auto">
          <a:xfrm>
            <a:off x="6732239" y="2636912"/>
            <a:ext cx="1138112" cy="4198863"/>
          </a:xfrm>
          <a:prstGeom prst="downArrowCallout">
            <a:avLst>
              <a:gd name="adj1" fmla="val 25000"/>
              <a:gd name="adj2" fmla="val 25000"/>
              <a:gd name="adj3" fmla="val 41754"/>
              <a:gd name="adj4" fmla="val 18481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dirty="0">
                <a:solidFill>
                  <a:schemeClr val="tx1"/>
                </a:solidFill>
              </a:rPr>
              <a:t>AIRE: Fase Estancia</a:t>
            </a:r>
          </a:p>
        </p:txBody>
      </p:sp>
      <p:sp>
        <p:nvSpPr>
          <p:cNvPr id="14342" name="11 Llamada de flecha hacia abajo"/>
          <p:cNvSpPr>
            <a:spLocks noChangeArrowheads="1"/>
          </p:cNvSpPr>
          <p:nvPr/>
        </p:nvSpPr>
        <p:spPr bwMode="auto">
          <a:xfrm>
            <a:off x="1" y="742951"/>
            <a:ext cx="1835696" cy="6092824"/>
          </a:xfrm>
          <a:prstGeom prst="downArrowCallout">
            <a:avLst>
              <a:gd name="adj1" fmla="val 25000"/>
              <a:gd name="adj2" fmla="val 25000"/>
              <a:gd name="adj3" fmla="val 31177"/>
              <a:gd name="adj4" fmla="val 18481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dirty="0">
                <a:solidFill>
                  <a:schemeClr val="tx1"/>
                </a:solidFill>
              </a:rPr>
              <a:t>GESTIÓN RECONOCIMIENTO ACADÉMICO</a:t>
            </a:r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>
            <a:off x="0" y="6858000"/>
            <a:ext cx="550810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80ABED8-35AA-4A8C-8CBB-0745687CE3A7}"/>
              </a:ext>
            </a:extLst>
          </p:cNvPr>
          <p:cNvGrpSpPr/>
          <p:nvPr/>
        </p:nvGrpSpPr>
        <p:grpSpPr>
          <a:xfrm>
            <a:off x="1853565" y="742951"/>
            <a:ext cx="4842162" cy="6115049"/>
            <a:chOff x="1853565" y="742951"/>
            <a:chExt cx="4842162" cy="611504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7276505-F781-4CFB-A104-DB31B2E15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5"/>
            <a:stretch/>
          </p:blipFill>
          <p:spPr>
            <a:xfrm>
              <a:off x="1853565" y="742951"/>
              <a:ext cx="4842162" cy="6115049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FD84C92-B22A-4112-8F65-08DA1A0DB3F8}"/>
                </a:ext>
              </a:extLst>
            </p:cNvPr>
            <p:cNvSpPr/>
            <p:nvPr/>
          </p:nvSpPr>
          <p:spPr bwMode="auto">
            <a:xfrm>
              <a:off x="5422078" y="6524625"/>
              <a:ext cx="1273649" cy="3111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343" name="Line 12"/>
          <p:cNvSpPr>
            <a:spLocks noChangeShapeType="1"/>
          </p:cNvSpPr>
          <p:nvPr/>
        </p:nvSpPr>
        <p:spPr bwMode="auto">
          <a:xfrm flipV="1">
            <a:off x="4139952" y="5922000"/>
            <a:ext cx="4409340" cy="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4344" name="11 Llamada de flecha hacia abajo"/>
          <p:cNvSpPr>
            <a:spLocks noChangeArrowheads="1"/>
          </p:cNvSpPr>
          <p:nvPr/>
        </p:nvSpPr>
        <p:spPr bwMode="auto">
          <a:xfrm>
            <a:off x="7867701" y="742949"/>
            <a:ext cx="1312811" cy="5134323"/>
          </a:xfrm>
          <a:prstGeom prst="downArrowCallout">
            <a:avLst>
              <a:gd name="adj1" fmla="val 25000"/>
              <a:gd name="adj2" fmla="val 25000"/>
              <a:gd name="adj3" fmla="val 41754"/>
              <a:gd name="adj4" fmla="val 1848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dirty="0">
                <a:solidFill>
                  <a:schemeClr val="tx1"/>
                </a:solidFill>
              </a:rPr>
              <a:t>GESTIÓN MOVILIDAD</a:t>
            </a:r>
          </a:p>
        </p:txBody>
      </p:sp>
    </p:spTree>
    <p:extLst>
      <p:ext uri="{BB962C8B-B14F-4D97-AF65-F5344CB8AC3E}">
        <p14:creationId xmlns:p14="http://schemas.microsoft.com/office/powerpoint/2010/main" val="69003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 noGrp="1"/>
          </p:cNvSpPr>
          <p:nvPr/>
        </p:nvSpPr>
        <p:spPr bwMode="auto">
          <a:xfrm>
            <a:off x="8358188" y="6400800"/>
            <a:ext cx="785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682BDD8-E208-4180-9D8E-DE12100C2411}" type="slidenum">
              <a:rPr lang="en-US" altLang="es-ES" sz="1400" i="0">
                <a:solidFill>
                  <a:srgbClr val="FFCC00"/>
                </a:solidFill>
              </a:rPr>
              <a:pPr algn="r"/>
              <a:t>8</a:t>
            </a:fld>
            <a:endParaRPr lang="en-US" altLang="es-ES" sz="1400" i="0">
              <a:solidFill>
                <a:srgbClr val="FFCC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496300" cy="1143000"/>
          </a:xfrm>
        </p:spPr>
        <p:txBody>
          <a:bodyPr/>
          <a:lstStyle/>
          <a:p>
            <a:pPr>
              <a:defRPr/>
            </a:pPr>
            <a:r>
              <a:rPr lang="es-ES_tradnl" sz="2400" dirty="0"/>
              <a:t>Antes de comenzar:</a:t>
            </a:r>
            <a:r>
              <a:rPr lang="es-ES_tradnl" sz="3200" dirty="0"/>
              <a:t> ¡¡Compromiso personal!!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736"/>
            <a:ext cx="8675687" cy="5113114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s-ES" b="0" u="sng" dirty="0"/>
              <a:t>EVITA SORPRESAS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s-ES" dirty="0"/>
              <a:t>Es conveniente conocer: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dirty="0"/>
              <a:t>Normativa ETSIT: adjudicación, convalidaciones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dirty="0"/>
              <a:t>Normativa destinos y </a:t>
            </a:r>
            <a:r>
              <a:rPr lang="es-ES" b="1" dirty="0"/>
              <a:t>alojamientos </a:t>
            </a:r>
            <a:r>
              <a:rPr lang="es-ES" dirty="0"/>
              <a:t>Incluye la disponibilidad de </a:t>
            </a:r>
            <a:r>
              <a:rPr lang="es-ES" b="1" dirty="0"/>
              <a:t>residencias</a:t>
            </a:r>
            <a:r>
              <a:rPr lang="es-ES" dirty="0"/>
              <a:t> para estudiantes de intercambio entre tus prioridades a la hora de escoger destino.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b="1" dirty="0"/>
              <a:t>¡¡PLAZOS!! </a:t>
            </a:r>
            <a:r>
              <a:rPr lang="es-ES" dirty="0"/>
              <a:t>Visitar webs socios y comprobar todos los plazos: Envío solicitudes, envío documentación-visados, etc.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dirty="0"/>
              <a:t>Cumplir escrupulosamente las instrucciones de la ETSIT, OPII y socios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4211AE8-C4A0-4A8C-AEB1-074139CEA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6293792"/>
            <a:ext cx="4355976" cy="46166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altLang="es-ES" sz="2400" dirty="0">
                <a:solidFill>
                  <a:schemeClr val="tx1"/>
                </a:solidFill>
              </a:rPr>
              <a:t>…es </a:t>
            </a:r>
            <a:r>
              <a:rPr lang="es-ES" altLang="es-ES" sz="2400" u="sng" dirty="0">
                <a:solidFill>
                  <a:schemeClr val="tx1"/>
                </a:solidFill>
              </a:rPr>
              <a:t>vuestra</a:t>
            </a:r>
            <a:r>
              <a:rPr lang="es-ES" altLang="es-ES" sz="2400" dirty="0">
                <a:solidFill>
                  <a:schemeClr val="tx1"/>
                </a:solidFill>
              </a:rPr>
              <a:t>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89663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 noGrp="1"/>
          </p:cNvSpPr>
          <p:nvPr/>
        </p:nvSpPr>
        <p:spPr bwMode="auto">
          <a:xfrm>
            <a:off x="8358188" y="6400800"/>
            <a:ext cx="785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682BDD8-E208-4180-9D8E-DE12100C2411}" type="slidenum">
              <a:rPr lang="en-US" altLang="es-ES" sz="1400" i="0">
                <a:solidFill>
                  <a:srgbClr val="FFCC00"/>
                </a:solidFill>
              </a:rPr>
              <a:pPr algn="r"/>
              <a:t>9</a:t>
            </a:fld>
            <a:endParaRPr lang="en-US" altLang="es-ES" sz="1400" i="0">
              <a:solidFill>
                <a:srgbClr val="FFCC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496300" cy="1143000"/>
          </a:xfrm>
        </p:spPr>
        <p:txBody>
          <a:bodyPr/>
          <a:lstStyle/>
          <a:p>
            <a:pPr>
              <a:defRPr/>
            </a:pPr>
            <a:r>
              <a:rPr lang="es-ES_tradnl" sz="2400" dirty="0"/>
              <a:t>Antes de comenzar:</a:t>
            </a:r>
            <a:r>
              <a:rPr lang="es-ES_tradnl" sz="3200" dirty="0"/>
              <a:t> ¡¡Compromiso personal!!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736"/>
            <a:ext cx="8675687" cy="5113114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s-ES" b="0" u="sng" dirty="0"/>
              <a:t>EVITA SORPRESAS </a:t>
            </a:r>
          </a:p>
          <a:p>
            <a:pPr>
              <a:lnSpc>
                <a:spcPct val="150000"/>
              </a:lnSpc>
              <a:defRPr/>
            </a:pPr>
            <a:r>
              <a:rPr lang="es-ES" sz="2000" b="0" dirty="0"/>
              <a:t>La carga de solicitudes, documentos, cumplimentación de formularios, etc. de cada etapa </a:t>
            </a:r>
            <a:r>
              <a:rPr lang="es-ES" sz="2000" dirty="0"/>
              <a:t>es cosa </a:t>
            </a:r>
            <a:r>
              <a:rPr lang="es-ES" sz="2000" b="1" dirty="0"/>
              <a:t>tuya</a:t>
            </a:r>
            <a:r>
              <a:rPr lang="es-ES" sz="2000" b="0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/>
              <a:t>No aceptamos recibir emails, </a:t>
            </a:r>
            <a:r>
              <a:rPr lang="es-ES" sz="2000" dirty="0" err="1"/>
              <a:t>policonsultas</a:t>
            </a:r>
            <a:r>
              <a:rPr lang="es-ES" sz="2000" dirty="0"/>
              <a:t>, policitas, etc. con documentos para que los carguemos nosotros.</a:t>
            </a:r>
          </a:p>
          <a:p>
            <a:pPr>
              <a:lnSpc>
                <a:spcPct val="150000"/>
              </a:lnSpc>
              <a:defRPr/>
            </a:pPr>
            <a:r>
              <a:rPr lang="es-ES" sz="2000" b="0" dirty="0"/>
              <a:t>NO BUSCAMOS NI GESTIONAMOS ALOJAMIENTOS EN EL EXTRANJERO. Cada universidad lo hace a su manera y no podemos influir.</a:t>
            </a:r>
          </a:p>
          <a:p>
            <a:pPr>
              <a:defRPr/>
            </a:pPr>
            <a:r>
              <a:rPr lang="es-ES" sz="2000" b="0" dirty="0"/>
              <a:t>Sé eficiente: </a:t>
            </a:r>
            <a:r>
              <a:rPr lang="es-ES" sz="2000" dirty="0"/>
              <a:t>Léete las </a:t>
            </a:r>
            <a:r>
              <a:rPr lang="es-ES" sz="2000" b="1" dirty="0"/>
              <a:t>instrucciones </a:t>
            </a:r>
            <a:r>
              <a:rPr lang="es-ES" sz="2000" b="0" dirty="0"/>
              <a:t>en cada </a:t>
            </a:r>
            <a:r>
              <a:rPr lang="es-ES" sz="2000" b="1" dirty="0"/>
              <a:t>fase</a:t>
            </a:r>
            <a:r>
              <a:rPr lang="es-ES" sz="2000" b="0" dirty="0"/>
              <a:t> del intercambio.</a:t>
            </a:r>
          </a:p>
          <a:p>
            <a:pPr>
              <a:defRPr/>
            </a:pPr>
            <a:r>
              <a:rPr lang="es-ES" sz="2000" dirty="0"/>
              <a:t>“Ya tengo el viaje comprado, el alojamiento pagado…” NO justifican excepciones ni cambios en el proceso. No asumas compromisos antes de tener la autorización oficial.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788024" y="6293792"/>
            <a:ext cx="4355976" cy="46166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altLang="es-ES" sz="2400" dirty="0">
                <a:solidFill>
                  <a:schemeClr val="tx1"/>
                </a:solidFill>
              </a:rPr>
              <a:t>…es </a:t>
            </a:r>
            <a:r>
              <a:rPr lang="es-ES" altLang="es-ES" sz="2400" u="sng" dirty="0">
                <a:solidFill>
                  <a:schemeClr val="tx1"/>
                </a:solidFill>
              </a:rPr>
              <a:t>vuestra</a:t>
            </a:r>
            <a:r>
              <a:rPr lang="es-ES" altLang="es-ES" sz="2400" dirty="0">
                <a:solidFill>
                  <a:schemeClr val="tx1"/>
                </a:solidFill>
              </a:rPr>
              <a:t>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791602310"/>
      </p:ext>
    </p:extLst>
  </p:cSld>
  <p:clrMapOvr>
    <a:masterClrMapping/>
  </p:clrMapOvr>
</p:sld>
</file>

<file path=ppt/theme/theme1.xml><?xml version="1.0" encoding="utf-8"?>
<a:theme xmlns:a="http://schemas.openxmlformats.org/drawingml/2006/main" name="globes">
  <a:themeElements>
    <a:clrScheme name="">
      <a:dk1>
        <a:srgbClr val="000000"/>
      </a:dk1>
      <a:lt1>
        <a:srgbClr val="FFFFFF"/>
      </a:lt1>
      <a:dk2>
        <a:srgbClr val="000000"/>
      </a:dk2>
      <a:lt2>
        <a:srgbClr val="292929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o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0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0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15782</TotalTime>
  <Words>3761</Words>
  <Application>Microsoft Office PowerPoint</Application>
  <PresentationFormat>Presentación en pantalla (4:3)</PresentationFormat>
  <Paragraphs>517</Paragraphs>
  <Slides>51</Slides>
  <Notes>42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Times New Roman</vt:lpstr>
      <vt:lpstr>Wingdings</vt:lpstr>
      <vt:lpstr>globes</vt:lpstr>
      <vt:lpstr>Imagen de mapa de bits</vt:lpstr>
      <vt:lpstr> Presentación Programas Internacionales Semana Internacional de Intercambio UPV  Curso 2026-2027    </vt:lpstr>
      <vt:lpstr>Personal</vt:lpstr>
      <vt:lpstr>Servicios de la SRE</vt:lpstr>
      <vt:lpstr>Antes de comenzar: ¡¡Compromiso personal!!</vt:lpstr>
      <vt:lpstr>¡Muchos pasos intermedios!</vt:lpstr>
      <vt:lpstr>¿Por qué participar en un programa de intercambio?</vt:lpstr>
      <vt:lpstr>Proceso global Intercambio  académico</vt:lpstr>
      <vt:lpstr>Antes de comenzar: ¡¡Compromiso personal!!</vt:lpstr>
      <vt:lpstr>Antes de comenzar: ¡¡Compromiso personal!!</vt:lpstr>
      <vt:lpstr>Información previa</vt:lpstr>
      <vt:lpstr>Aviso</vt:lpstr>
      <vt:lpstr>Requisitos adjudicación generales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Reconocimiento académico para todos los programas</vt:lpstr>
      <vt:lpstr>Ayuda a la toma de decisiones: Cómo ver el histórico de convalidaciones por destino</vt:lpstr>
      <vt:lpstr>Ayuda a la toma de decisiones: Cómo ver el histórico de convalidaciones por destino</vt:lpstr>
      <vt:lpstr>Programas de intercambio internacional ofrecidos por la ETSIT</vt:lpstr>
      <vt:lpstr>Calendario convocatorias (1)</vt:lpstr>
      <vt:lpstr>Calendario convocatorias (2)</vt:lpstr>
      <vt:lpstr>Calendario convocatorias</vt:lpstr>
      <vt:lpstr>Erasmus Estudios</vt:lpstr>
      <vt:lpstr>PAÍSES CON ACUERDO ERASMUS curso 2025/26 Lista provisional en llamada y web ETSIT/Internacional/Outgoing salientes</vt:lpstr>
      <vt:lpstr>Atención: cambios en llamada Erasmus+ Estudios 26-27</vt:lpstr>
      <vt:lpstr>Atención: cambios en llamada Erasmus+ Estudios 26-27</vt:lpstr>
      <vt:lpstr>Doble Titulación</vt:lpstr>
      <vt:lpstr>Destinos Doble Titulación</vt:lpstr>
      <vt:lpstr>Movilidades FUERA de Europa: Santander/Promoe y Erasmus Internacional.</vt:lpstr>
      <vt:lpstr>Movilidades FUERA de Europa: Santander/Promoe y Erasmus Internacional.</vt:lpstr>
      <vt:lpstr>Movilidades FUERA de Europa: Santander/Promoe y Erasmus Internacional.</vt:lpstr>
      <vt:lpstr>SICUE</vt:lpstr>
      <vt:lpstr>Erasmus - Prácticas</vt:lpstr>
      <vt:lpstr>ERASMUS BLENDED INTENSIVE PROGRAM (BIP) – Corta duración</vt:lpstr>
      <vt:lpstr>ERASMUS BLENDED INTENSIVE PROGRAM (BIP) – Corta duración</vt:lpstr>
      <vt:lpstr>Centro de Cooperación al Desarrollo.</vt:lpstr>
      <vt:lpstr>I.A.E.S.T.E.</vt:lpstr>
      <vt:lpstr>Idiomas: Si quieres irte de intercambio… </vt:lpstr>
      <vt:lpstr>Centro de Lenguas (CDL)</vt:lpstr>
      <vt:lpstr>Programa Mentor</vt:lpstr>
      <vt:lpstr>¿Qué beneficios recibe un mentor?</vt:lpstr>
      <vt:lpstr>¿Cómo ser Mentor?</vt:lpstr>
      <vt:lpstr>Gracias por vuestra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Programas Internacionales de la Escuela Técnica Superior de Ingenieros Telecomunicación</dc:title>
  <dc:creator>APIT</dc:creator>
  <cp:lastModifiedBy>Aurora Santamaria Cano</cp:lastModifiedBy>
  <cp:revision>527</cp:revision>
  <cp:lastPrinted>2025-09-26T07:06:46Z</cp:lastPrinted>
  <dcterms:created xsi:type="dcterms:W3CDTF">1999-01-25T09:34:34Z</dcterms:created>
  <dcterms:modified xsi:type="dcterms:W3CDTF">2026-02-24T12:25:31Z</dcterms:modified>
</cp:coreProperties>
</file>